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slides/slide61.xml" ContentType="application/vnd.openxmlformats-officedocument.presentationml.slide+xml"/>
  <Override PartName="/ppt/presentation.xml" ContentType="application/vnd.openxmlformats-officedocument.presentationml.presentation.main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30.xml" ContentType="application/vnd.openxmlformats-officedocument.presentationml.slide+xml"/>
  <Override PartName="/ppt/slides/slide37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49.xml" ContentType="application/vnd.openxmlformats-officedocument.presentationml.slide+xml"/>
  <Override PartName="/ppt/slides/slide3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38.xml" ContentType="application/vnd.openxmlformats-officedocument.presentationml.slide+xml"/>
  <Override PartName="/ppt/slides/slide43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2.xml" ContentType="application/vnd.openxmlformats-officedocument.presentationml.slide+xml"/>
  <Override PartName="/ppt/slides/slide44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7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170" r:id="rId1"/>
    <p:sldMasterId id="2147485182" r:id="rId2"/>
    <p:sldMasterId id="2147485209" r:id="rId3"/>
    <p:sldMasterId id="2147485221" r:id="rId4"/>
    <p:sldMasterId id="2147485242" r:id="rId5"/>
  </p:sldMasterIdLst>
  <p:notesMasterIdLst>
    <p:notesMasterId r:id="rId67"/>
  </p:notesMasterIdLst>
  <p:sldIdLst>
    <p:sldId id="315" r:id="rId6"/>
    <p:sldId id="520" r:id="rId7"/>
    <p:sldId id="399" r:id="rId8"/>
    <p:sldId id="316" r:id="rId9"/>
    <p:sldId id="397" r:id="rId10"/>
    <p:sldId id="507" r:id="rId11"/>
    <p:sldId id="508" r:id="rId12"/>
    <p:sldId id="509" r:id="rId13"/>
    <p:sldId id="510" r:id="rId14"/>
    <p:sldId id="400" r:id="rId15"/>
    <p:sldId id="404" r:id="rId16"/>
    <p:sldId id="432" r:id="rId17"/>
    <p:sldId id="500" r:id="rId18"/>
    <p:sldId id="407" r:id="rId19"/>
    <p:sldId id="408" r:id="rId20"/>
    <p:sldId id="410" r:id="rId21"/>
    <p:sldId id="411" r:id="rId22"/>
    <p:sldId id="412" r:id="rId23"/>
    <p:sldId id="433" r:id="rId24"/>
    <p:sldId id="434" r:id="rId25"/>
    <p:sldId id="435" r:id="rId26"/>
    <p:sldId id="436" r:id="rId27"/>
    <p:sldId id="439" r:id="rId28"/>
    <p:sldId id="440" r:id="rId29"/>
    <p:sldId id="437" r:id="rId30"/>
    <p:sldId id="438" r:id="rId31"/>
    <p:sldId id="501" r:id="rId32"/>
    <p:sldId id="502" r:id="rId33"/>
    <p:sldId id="503" r:id="rId34"/>
    <p:sldId id="504" r:id="rId35"/>
    <p:sldId id="505" r:id="rId36"/>
    <p:sldId id="519" r:id="rId37"/>
    <p:sldId id="450" r:id="rId38"/>
    <p:sldId id="513" r:id="rId39"/>
    <p:sldId id="514" r:id="rId40"/>
    <p:sldId id="515" r:id="rId41"/>
    <p:sldId id="516" r:id="rId42"/>
    <p:sldId id="413" r:id="rId43"/>
    <p:sldId id="466" r:id="rId44"/>
    <p:sldId id="467" r:id="rId45"/>
    <p:sldId id="451" r:id="rId46"/>
    <p:sldId id="473" r:id="rId47"/>
    <p:sldId id="452" r:id="rId48"/>
    <p:sldId id="453" r:id="rId49"/>
    <p:sldId id="517" r:id="rId50"/>
    <p:sldId id="454" r:id="rId51"/>
    <p:sldId id="455" r:id="rId52"/>
    <p:sldId id="456" r:id="rId53"/>
    <p:sldId id="457" r:id="rId54"/>
    <p:sldId id="464" r:id="rId55"/>
    <p:sldId id="458" r:id="rId56"/>
    <p:sldId id="459" r:id="rId57"/>
    <p:sldId id="460" r:id="rId58"/>
    <p:sldId id="461" r:id="rId59"/>
    <p:sldId id="470" r:id="rId60"/>
    <p:sldId id="471" r:id="rId61"/>
    <p:sldId id="463" r:id="rId62"/>
    <p:sldId id="478" r:id="rId63"/>
    <p:sldId id="512" r:id="rId64"/>
    <p:sldId id="518" r:id="rId65"/>
    <p:sldId id="322" r:id="rId66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6" autoAdjust="0"/>
    <p:restoredTop sz="94660" autoAdjust="0"/>
  </p:normalViewPr>
  <p:slideViewPr>
    <p:cSldViewPr snapToGrid="0" snapToObjects="1">
      <p:cViewPr varScale="1">
        <p:scale>
          <a:sx n="189" d="100"/>
          <a:sy n="189" d="100"/>
        </p:scale>
        <p:origin x="-1314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7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C377B-30C1-4B4A-96BF-B81B9E5B17BC}" type="datetimeFigureOut">
              <a:t>15-06-2015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14B4B-054C-F143-A247-C5C91FCA8DE9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357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5837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2D542C3-20FD-424F-B9A9-B84080D73D1A}" type="slidenum">
              <a:rPr lang="en-US" smtClean="0">
                <a:solidFill>
                  <a:prstClr val="black"/>
                </a:solidFill>
              </a:rPr>
              <a:pPr eaLnBrk="1" hangingPunct="1"/>
              <a:t>32</a:t>
            </a:fld>
            <a:endParaRPr lang="nl-NL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Tijdelijke aanduiding voor notiti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smtClean="0"/>
          </a:p>
        </p:txBody>
      </p:sp>
      <p:sp>
        <p:nvSpPr>
          <p:cNvPr id="58372" name="Tijdelijke aanduiding voor dia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02D542C3-20FD-424F-B9A9-B84080D73D1A}" type="slidenum">
              <a:rPr lang="en-US" smtClean="0"/>
              <a:pPr eaLnBrk="1" hangingPunct="1"/>
              <a:t>33</a:t>
            </a:fld>
            <a:endParaRPr lang="nl-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14B4B-054C-F143-A247-C5C91FCA8DE9}" type="slidenum">
              <a:t>38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14B4B-054C-F143-A247-C5C91FCA8DE9}" type="slidenum">
              <a:rPr>
                <a:solidFill>
                  <a:prstClr val="black"/>
                </a:solidFill>
              </a:rPr>
              <a:pPr/>
              <a:t>45</a:t>
            </a:fld>
            <a:endParaRPr lang="nl-NL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14B4B-054C-F143-A247-C5C91FCA8DE9}" type="slidenum">
              <a:t>46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14B4B-054C-F143-A247-C5C91FCA8DE9}" type="slidenum">
              <a:t>47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Isabel</a:t>
            </a:r>
          </a:p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97B548-83E0-49F8-AD24-984AF327CE84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Isabel</a:t>
            </a:r>
          </a:p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97B548-83E0-49F8-AD24-984AF327CE84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Isabel</a:t>
            </a:r>
          </a:p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97B548-83E0-49F8-AD24-984AF327CE84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jpe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eaLnBrk="1" latinLnBrk="0" hangingPunct="1"/>
            <a:fld id="{96652B35-718D-4E28-AFEB-B694A3B357E8}" type="slidenum">
              <a:rPr kumimoji="0" lang="en-US" smtClean="0"/>
              <a:pPr algn="r" eaLnBrk="1" latinLnBrk="0" hangingPunct="1"/>
              <a:t>‹nr.›</a:t>
            </a:fld>
            <a:endParaRPr kumimoji="0"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t>11-06-2015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t>11-06-2015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A3070D66-2B31-484A-A9AC-0920880B313F}" type="slidenum">
              <a:rPr lang="nl-NL" smtClean="0"/>
              <a:pPr>
                <a:defRPr/>
              </a:pPr>
              <a:t>‹nr.›</a:t>
            </a:fld>
            <a:endParaRPr lang="nl-NL" dirty="0"/>
          </a:p>
        </p:txBody>
      </p:sp>
      <p:sp>
        <p:nvSpPr>
          <p:cNvPr id="3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nl-NL" dirty="0" smtClean="0"/>
              <a:t>Off Road – Ex-vivo MRI vóór niertransplantatie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36379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540000"/>
            <a:ext cx="7848000" cy="61555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34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000" y="2196000"/>
            <a:ext cx="77760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105108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7992000" cy="4320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buFont typeface="Arial"/>
              <a:buChar char="•"/>
              <a:defRPr sz="10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4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46E67-7107-0B4C-BA69-A83049C8E3DB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489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7992000" cy="4320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buFont typeface="Arial"/>
              <a:buChar char="•"/>
              <a:defRPr sz="10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E4915-0374-7544-994A-A0AF3318F8DA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80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buClr>
                <a:srgbClr val="FF7D00"/>
              </a:buClr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692000"/>
            <a:ext cx="7992000" cy="37728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76000" y="1031557"/>
            <a:ext cx="79920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Clr>
                <a:srgbClr val="FF7D00"/>
              </a:buClr>
              <a:buNone/>
              <a:defRPr sz="240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x-none" dirty="0"/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D41AD-E86C-5441-9FDA-75E3986D5FEA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379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692000"/>
            <a:ext cx="7992000" cy="37728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76000" y="1031557"/>
            <a:ext cx="79920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Clr>
                <a:srgbClr val="FF7D00"/>
              </a:buClr>
              <a:buNone/>
              <a:defRPr sz="240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x-none" dirty="0"/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4D25A-F00D-A749-9F1A-8E59D09AC6F2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486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buClr>
                <a:srgbClr val="FF7D00"/>
              </a:buClr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3816000" cy="4320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4" name="Tijdelijke aanduiding voor inhoud 4"/>
          <p:cNvSpPr>
            <a:spLocks noGrp="1"/>
          </p:cNvSpPr>
          <p:nvPr>
            <p:ph sz="quarter" idx="14"/>
          </p:nvPr>
        </p:nvSpPr>
        <p:spPr>
          <a:xfrm>
            <a:off x="4752000" y="1143000"/>
            <a:ext cx="3816000" cy="4320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BD4D3-9A3C-A740-A229-8463988A9B85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4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buClr>
                <a:srgbClr val="FF7D00"/>
              </a:buClr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605600"/>
            <a:ext cx="3816000" cy="38592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76000" y="406137"/>
            <a:ext cx="3816000" cy="1200328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Clr>
                <a:srgbClr val="FF7D00"/>
              </a:buClr>
              <a:buNone/>
              <a:defRPr sz="2400" b="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inhoud 4"/>
          <p:cNvSpPr>
            <a:spLocks noGrp="1"/>
          </p:cNvSpPr>
          <p:nvPr>
            <p:ph sz="quarter" idx="14"/>
          </p:nvPr>
        </p:nvSpPr>
        <p:spPr>
          <a:xfrm>
            <a:off x="4752000" y="1603800"/>
            <a:ext cx="3816000" cy="38592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4752000" y="404337"/>
            <a:ext cx="3816000" cy="1200328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Clr>
                <a:srgbClr val="FF7D00"/>
              </a:buClr>
              <a:buNone/>
              <a:defRPr sz="2400" b="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13874-28B5-BF4D-8586-8731E3A3E6FD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13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t>11-06-2015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524B0-785D-2645-A415-A1B2D626F222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32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9081B-877A-C340-B7EA-696E4406B543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3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58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428400"/>
            <a:ext cx="7992000" cy="50364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buFont typeface="Arial"/>
              <a:buChar char="•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C76DE-8316-8547-9855-F246AFCF105F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407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647700" y="3924300"/>
            <a:ext cx="7848600" cy="615950"/>
          </a:xfrm>
          <a:prstGeom prst="rect">
            <a:avLst/>
          </a:prstGeom>
        </p:spPr>
        <p:txBody>
          <a:bodyPr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 i="0">
                <a:solidFill>
                  <a:schemeClr val="bg1"/>
                </a:solidFill>
                <a:latin typeface="Verdana"/>
                <a:ea typeface="Geneva" charset="-128"/>
                <a:cs typeface="Verdan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Geneva" charset="-128"/>
                <a:cs typeface="Genev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Geneva" charset="-128"/>
                <a:cs typeface="Genev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Geneva" charset="-128"/>
                <a:cs typeface="Genev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Geneva" charset="-128"/>
                <a:cs typeface="Geneva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9pPr>
          </a:lstStyle>
          <a:p>
            <a:pPr defTabSz="914400">
              <a:defRPr/>
            </a:pPr>
            <a:r>
              <a:rPr lang="nl-NL" dirty="0" err="1" smtClean="0">
                <a:solidFill>
                  <a:srgbClr val="FFFFFF"/>
                </a:solidFill>
              </a:rPr>
              <a:t>www.umcg.nl</a:t>
            </a:r>
            <a:endParaRPr lang="x-none" dirty="0">
              <a:solidFill>
                <a:srgbClr val="FFFFFF"/>
              </a:solidFill>
            </a:endParaRPr>
          </a:p>
        </p:txBody>
      </p:sp>
      <p:sp>
        <p:nvSpPr>
          <p:cNvPr id="6" name="Tijdelijke aanduiding voor tekst 7"/>
          <p:cNvSpPr>
            <a:spLocks noGrp="1"/>
          </p:cNvSpPr>
          <p:nvPr>
            <p:ph type="body" sz="quarter" idx="15"/>
          </p:nvPr>
        </p:nvSpPr>
        <p:spPr>
          <a:xfrm>
            <a:off x="648000" y="4428000"/>
            <a:ext cx="7848000" cy="615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400" b="1" i="0">
                <a:solidFill>
                  <a:srgbClr val="223A75"/>
                </a:solidFill>
                <a:latin typeface=""/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FE7D2-E0D8-1F44-A0E2-45E838069DC9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032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7992000" cy="4320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buFont typeface="Arial"/>
              <a:buChar char="•"/>
              <a:defRPr sz="10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4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0FC8212B-5CC0-DA43-B5E4-10E32BF7C9A6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6492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7992000" cy="4320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buFont typeface="Arial"/>
              <a:buChar char="•"/>
              <a:defRPr sz="10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46854CFD-3A41-2C45-8D55-53C479BBE41B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511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buClr>
                <a:srgbClr val="FF7D00"/>
              </a:buClr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692000"/>
            <a:ext cx="7992000" cy="37728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76000" y="1031557"/>
            <a:ext cx="79920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Clr>
                <a:srgbClr val="FF7D00"/>
              </a:buClr>
              <a:buNone/>
              <a:defRPr sz="240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x-none" dirty="0"/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F0DC0D4F-8362-2444-8F7B-82E08ECC6AA9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833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692000"/>
            <a:ext cx="7992000" cy="37728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76000" y="1031557"/>
            <a:ext cx="79920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Clr>
                <a:srgbClr val="FF7D00"/>
              </a:buClr>
              <a:buNone/>
              <a:defRPr sz="240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x-none" dirty="0"/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25A5C281-84A4-704E-ACD8-A2AD1F7A4151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88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buClr>
                <a:srgbClr val="FF7D00"/>
              </a:buClr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3816000" cy="4320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4" name="Tijdelijke aanduiding voor inhoud 4"/>
          <p:cNvSpPr>
            <a:spLocks noGrp="1"/>
          </p:cNvSpPr>
          <p:nvPr>
            <p:ph sz="quarter" idx="14"/>
          </p:nvPr>
        </p:nvSpPr>
        <p:spPr>
          <a:xfrm>
            <a:off x="4752000" y="1143000"/>
            <a:ext cx="3816000" cy="4320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56296100-BD35-914D-8D48-72F16867A4D2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082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buClr>
                <a:srgbClr val="FF7D00"/>
              </a:buClr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605600"/>
            <a:ext cx="3816000" cy="38592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76000" y="406137"/>
            <a:ext cx="3816000" cy="1200328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Clr>
                <a:srgbClr val="FF7D00"/>
              </a:buClr>
              <a:buNone/>
              <a:defRPr sz="2400" b="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inhoud 4"/>
          <p:cNvSpPr>
            <a:spLocks noGrp="1"/>
          </p:cNvSpPr>
          <p:nvPr>
            <p:ph sz="quarter" idx="14"/>
          </p:nvPr>
        </p:nvSpPr>
        <p:spPr>
          <a:xfrm>
            <a:off x="4752000" y="1603800"/>
            <a:ext cx="3816000" cy="38592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4752000" y="404337"/>
            <a:ext cx="3816000" cy="1200328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Clr>
                <a:srgbClr val="FF7D00"/>
              </a:buClr>
              <a:buNone/>
              <a:defRPr sz="2400" b="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47146354-13CA-584C-AAF5-655EF378B727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82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/>
              <a:pPr/>
              <a:t>10/13/2017</a:t>
            </a:fld>
            <a:endParaRPr 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CC5D0E0E-2AA0-184F-980A-F589DF286031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965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60D76327-2E94-3F4A-A97A-A3638195F603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3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811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428400"/>
            <a:ext cx="7992000" cy="50364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buFont typeface="Arial"/>
              <a:buChar char="•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C850106D-6CAB-3945-912F-2BADFF3365EA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548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E5CC9-D1D2-4807-AB1C-C0BD0A2D171C}" type="datetimeFigureOut">
              <a:rPr lang="nl-NL"/>
              <a:pPr>
                <a:defRPr/>
              </a:pPr>
              <a:t>13-10-2017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DDD4F-CDEE-4F04-9D7B-31E28D8C772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2731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2E3A3-ED2A-4B63-8BF4-7B0BA687CF9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31072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34049-77D3-460B-BB42-F9CF1165038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98659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065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6247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2505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700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t>11-06-2015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063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073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805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524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403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38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40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8000" y="540000"/>
            <a:ext cx="7848000" cy="615553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3400" b="1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000" y="2196000"/>
            <a:ext cx="77760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24341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7992000" cy="4320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buFont typeface="Arial"/>
              <a:buChar char="•"/>
              <a:defRPr sz="10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4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46E67-7107-0B4C-BA69-A83049C8E3DB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1622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7992000" cy="4320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buFont typeface="Arial"/>
              <a:buChar char="•"/>
              <a:defRPr sz="10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E4915-0374-7544-994A-A0AF3318F8DA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87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t>11-06-2015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buClr>
                <a:srgbClr val="FF7D00"/>
              </a:buClr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692000"/>
            <a:ext cx="7992000" cy="37728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76000" y="1031557"/>
            <a:ext cx="79920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Clr>
                <a:srgbClr val="FF7D00"/>
              </a:buClr>
              <a:buNone/>
              <a:defRPr sz="240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x-none" dirty="0"/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D41AD-E86C-5441-9FDA-75E3986D5FEA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648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692000"/>
            <a:ext cx="7992000" cy="37728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76000" y="1031557"/>
            <a:ext cx="79920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Clr>
                <a:srgbClr val="FF7D00"/>
              </a:buClr>
              <a:buNone/>
              <a:defRPr sz="240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x-none" dirty="0"/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4D25A-F00D-A749-9F1A-8E59D09AC6F2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9179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buClr>
                <a:srgbClr val="FF7D00"/>
              </a:buClr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3816000" cy="4320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4" name="Tijdelijke aanduiding voor inhoud 4"/>
          <p:cNvSpPr>
            <a:spLocks noGrp="1"/>
          </p:cNvSpPr>
          <p:nvPr>
            <p:ph sz="quarter" idx="14"/>
          </p:nvPr>
        </p:nvSpPr>
        <p:spPr>
          <a:xfrm>
            <a:off x="4752000" y="1143000"/>
            <a:ext cx="3816000" cy="4320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BD4D3-9A3C-A740-A229-8463988A9B85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3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buClr>
                <a:srgbClr val="FF7D00"/>
              </a:buClr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605600"/>
            <a:ext cx="3816000" cy="38592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76000" y="406137"/>
            <a:ext cx="3816000" cy="1200328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Clr>
                <a:srgbClr val="FF7D00"/>
              </a:buClr>
              <a:buNone/>
              <a:defRPr sz="2400" b="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inhoud 4"/>
          <p:cNvSpPr>
            <a:spLocks noGrp="1"/>
          </p:cNvSpPr>
          <p:nvPr>
            <p:ph sz="quarter" idx="14"/>
          </p:nvPr>
        </p:nvSpPr>
        <p:spPr>
          <a:xfrm>
            <a:off x="4752000" y="1603800"/>
            <a:ext cx="3816000" cy="38592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4752000" y="404337"/>
            <a:ext cx="3816000" cy="1200328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Clr>
                <a:srgbClr val="FF7D00"/>
              </a:buClr>
              <a:buNone/>
              <a:defRPr sz="2400" b="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13874-28B5-BF4D-8586-8731E3A3E6FD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325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524B0-785D-2645-A415-A1B2D626F222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8921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9081B-877A-C340-B7EA-696E4406B543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3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548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428400"/>
            <a:ext cx="7992000" cy="50364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buFont typeface="Arial"/>
              <a:buChar char="•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C76DE-8316-8547-9855-F246AFCF105F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0331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 userDrawn="1"/>
        </p:nvSpPr>
        <p:spPr>
          <a:xfrm>
            <a:off x="647700" y="3924300"/>
            <a:ext cx="7848600" cy="615950"/>
          </a:xfrm>
          <a:prstGeom prst="rect">
            <a:avLst/>
          </a:prstGeom>
        </p:spPr>
        <p:txBody>
          <a:bodyPr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 b="1" i="0">
                <a:solidFill>
                  <a:schemeClr val="bg1"/>
                </a:solidFill>
                <a:latin typeface="Verdana"/>
                <a:ea typeface="Geneva" charset="-128"/>
                <a:cs typeface="Verdana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Geneva" charset="-128"/>
                <a:cs typeface="Geneva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Geneva" charset="-128"/>
                <a:cs typeface="Geneva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Geneva" charset="-128"/>
                <a:cs typeface="Geneva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Geneva" charset="-128"/>
                <a:cs typeface="Geneva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9pPr>
          </a:lstStyle>
          <a:p>
            <a:pPr defTabSz="914400">
              <a:defRPr/>
            </a:pPr>
            <a:r>
              <a:rPr lang="nl-NL" dirty="0" err="1" smtClean="0">
                <a:solidFill>
                  <a:srgbClr val="FFFFFF"/>
                </a:solidFill>
              </a:rPr>
              <a:t>www.umcg.nl</a:t>
            </a:r>
            <a:endParaRPr lang="x-none" dirty="0">
              <a:solidFill>
                <a:srgbClr val="FFFFFF"/>
              </a:solidFill>
            </a:endParaRPr>
          </a:p>
        </p:txBody>
      </p:sp>
      <p:sp>
        <p:nvSpPr>
          <p:cNvPr id="6" name="Tijdelijke aanduiding voor tekst 7"/>
          <p:cNvSpPr>
            <a:spLocks noGrp="1"/>
          </p:cNvSpPr>
          <p:nvPr>
            <p:ph type="body" sz="quarter" idx="15"/>
          </p:nvPr>
        </p:nvSpPr>
        <p:spPr>
          <a:xfrm>
            <a:off x="648000" y="4428000"/>
            <a:ext cx="7848000" cy="6156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400" b="1" i="0">
                <a:solidFill>
                  <a:srgbClr val="223A75"/>
                </a:solidFill>
                <a:latin typeface=""/>
              </a:defRPr>
            </a:lvl1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FE7D2-E0D8-1F44-A0E2-45E838069DC9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946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7992000" cy="4320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buFont typeface="Arial"/>
              <a:buChar char="•"/>
              <a:defRPr sz="10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4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0FC8212B-5CC0-DA43-B5E4-10E32BF7C9A6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6662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7992000" cy="4320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buFont typeface="Arial"/>
              <a:buChar char="•"/>
              <a:defRPr sz="10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46854CFD-3A41-2C45-8D55-53C479BBE41B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99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t>11-06-2015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buClr>
                <a:srgbClr val="FF7D00"/>
              </a:buClr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692000"/>
            <a:ext cx="7992000" cy="37728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76000" y="1031557"/>
            <a:ext cx="79920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Clr>
                <a:srgbClr val="FF7D00"/>
              </a:buClr>
              <a:buNone/>
              <a:defRPr sz="240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x-none" dirty="0"/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F0DC0D4F-8362-2444-8F7B-82E08ECC6AA9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277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692000"/>
            <a:ext cx="7992000" cy="37728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576000" y="1031557"/>
            <a:ext cx="7992000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Clr>
                <a:srgbClr val="FF7D00"/>
              </a:buClr>
              <a:buNone/>
              <a:defRPr sz="240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x-none" dirty="0"/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25A5C281-84A4-704E-ACD8-A2AD1F7A4151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551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buClr>
                <a:srgbClr val="FF7D00"/>
              </a:buClr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143000"/>
            <a:ext cx="3816000" cy="4320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4" name="Tijdelijke aanduiding voor inhoud 4"/>
          <p:cNvSpPr>
            <a:spLocks noGrp="1"/>
          </p:cNvSpPr>
          <p:nvPr>
            <p:ph sz="quarter" idx="14"/>
          </p:nvPr>
        </p:nvSpPr>
        <p:spPr>
          <a:xfrm>
            <a:off x="4752000" y="1143000"/>
            <a:ext cx="3816000" cy="43200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5" name="Tijdelijke aanduiding voor dianumm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56296100-BD35-914D-8D48-72F16867A4D2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1193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buClr>
                <a:srgbClr val="FF7D00"/>
              </a:buClr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1605600"/>
            <a:ext cx="3816000" cy="38592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576000" y="406137"/>
            <a:ext cx="3816000" cy="1200328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Clr>
                <a:srgbClr val="FF7D00"/>
              </a:buClr>
              <a:buNone/>
              <a:defRPr sz="2400" b="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9" name="Tijdelijke aanduiding voor inhoud 4"/>
          <p:cNvSpPr>
            <a:spLocks noGrp="1"/>
          </p:cNvSpPr>
          <p:nvPr>
            <p:ph sz="quarter" idx="14"/>
          </p:nvPr>
        </p:nvSpPr>
        <p:spPr>
          <a:xfrm>
            <a:off x="4752000" y="1603800"/>
            <a:ext cx="3816000" cy="38592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5"/>
          </p:nvPr>
        </p:nvSpPr>
        <p:spPr>
          <a:xfrm>
            <a:off x="4752000" y="404337"/>
            <a:ext cx="3816000" cy="1200328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>
              <a:buClr>
                <a:srgbClr val="FF7D00"/>
              </a:buClr>
              <a:buNone/>
              <a:defRPr sz="2400" b="0">
                <a:solidFill>
                  <a:srgbClr val="003183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7" name="Tijdelijke aanduiding voor dianumm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47146354-13CA-584C-AAF5-655EF378B727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1290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>
            <a:spAutoFit/>
          </a:bodyPr>
          <a:lstStyle>
            <a:lvl1pPr algn="l">
              <a:defRPr sz="2800" b="1">
                <a:solidFill>
                  <a:srgbClr val="003183"/>
                </a:solidFill>
                <a:latin typeface="Verdana"/>
                <a:cs typeface="Verdana"/>
              </a:defRPr>
            </a:lvl1pPr>
          </a:lstStyle>
          <a:p>
            <a:r>
              <a:rPr lang="nl-NL" smtClean="0"/>
              <a:t>Klik om de stijl te bewerken</a:t>
            </a:r>
            <a:endParaRPr lang="x-none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CC5D0E0E-2AA0-184F-980A-F589DF286031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285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60D76327-2E94-3F4A-A97A-A3638195F603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3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026" name="Picture 2" descr="Nederlandse Transplantatie Stichtin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" r="8757" b="26041"/>
          <a:stretch/>
        </p:blipFill>
        <p:spPr bwMode="auto">
          <a:xfrm>
            <a:off x="8244408" y="116632"/>
            <a:ext cx="813917" cy="47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dtls.nl/wp-content/uploads/2016/02/umcg-logo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t="4968" r="5126" b="4919"/>
          <a:stretch/>
        </p:blipFill>
        <p:spPr bwMode="auto">
          <a:xfrm>
            <a:off x="107505" y="44624"/>
            <a:ext cx="576063" cy="602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8018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576000" y="428400"/>
            <a:ext cx="7992000" cy="5036400"/>
          </a:xfrm>
          <a:prstGeom prst="rect">
            <a:avLst/>
          </a:prstGeom>
        </p:spPr>
        <p:txBody>
          <a:bodyPr vert="horz"/>
          <a:lstStyle>
            <a:lvl1pPr>
              <a:buClr>
                <a:srgbClr val="FF7D00"/>
              </a:buClr>
              <a:defRPr sz="2200">
                <a:solidFill>
                  <a:srgbClr val="003183"/>
                </a:solidFill>
                <a:latin typeface="Verdana"/>
                <a:cs typeface="Verdana"/>
              </a:defRPr>
            </a:lvl1pPr>
            <a:lvl2pPr>
              <a:buClr>
                <a:srgbClr val="FF7D00"/>
              </a:buClr>
              <a:buSzPct val="60000"/>
              <a:buFont typeface="Lucida Grande"/>
              <a:buChar char="─"/>
              <a:defRPr sz="1800">
                <a:solidFill>
                  <a:srgbClr val="003183"/>
                </a:solidFill>
                <a:latin typeface="Verdana"/>
                <a:cs typeface="Verdana"/>
              </a:defRPr>
            </a:lvl2pPr>
            <a:lvl3pPr>
              <a:buClr>
                <a:srgbClr val="FF7D00"/>
              </a:buClr>
              <a:buSzPct val="90000"/>
              <a:buFont typeface="Arial"/>
              <a:buChar char="•"/>
              <a:defRPr sz="1400">
                <a:solidFill>
                  <a:srgbClr val="003183"/>
                </a:solidFill>
                <a:latin typeface="Verdana"/>
                <a:cs typeface="Verdana"/>
              </a:defRPr>
            </a:lvl3pPr>
            <a:lvl4pPr>
              <a:buClr>
                <a:srgbClr val="FF7D00"/>
              </a:buClr>
              <a:buSzPct val="70000"/>
              <a:buFont typeface="Lucida Grande"/>
              <a:buChar char="─"/>
              <a:defRPr sz="1000">
                <a:solidFill>
                  <a:srgbClr val="003183"/>
                </a:solidFill>
                <a:latin typeface="Verdana"/>
                <a:cs typeface="Verdana"/>
              </a:defRPr>
            </a:lvl4pPr>
            <a:lvl5pPr>
              <a:buClr>
                <a:schemeClr val="accent1"/>
              </a:buClr>
              <a:defRPr sz="2200">
                <a:latin typeface="Verdana"/>
                <a:cs typeface="Verdana"/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>
              <a:defRPr/>
            </a:pPr>
            <a:fld id="{C850106D-6CAB-3945-912F-2BADFF3365EA}" type="slidenum">
              <a:rPr lang="nl-NL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67526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06348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466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170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t>11-06-2015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6835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7266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12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06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084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461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871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1875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A3070D66-2B31-484A-A9AC-0920880B313F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‹nr.›</a:t>
            </a:fld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r>
              <a:rPr lang="nl-NL" dirty="0" smtClean="0">
                <a:solidFill>
                  <a:prstClr val="black">
                    <a:tint val="75000"/>
                  </a:prstClr>
                </a:solidFill>
              </a:rPr>
              <a:t>Off Road – Ex-vivo MRI vóór niertransplantatie</a:t>
            </a:r>
            <a:endParaRPr lang="nl-N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770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t>11-06-2015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C4B01-CA15-0646-8A8F-98713C08F39D}" type="datetimeFigureOut">
              <a:t>11-06-2015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D4B00-3DB8-7A4D-8E8D-47FCE21DEDD7}" type="slidenum"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bg1"/>
            </a:gs>
            <a:gs pos="86000">
              <a:schemeClr val="accent1">
                <a:alpha val="64000"/>
              </a:schemeClr>
            </a:gs>
            <a:gs pos="96000">
              <a:schemeClr val="accent1">
                <a:alpha val="6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C4B01-CA15-0646-8A8F-98713C08F39D}" type="datetimeFigureOut">
              <a:t>11-06-2015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D4B00-3DB8-7A4D-8E8D-47FCE21DEDD7}" type="slidenum"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1" r:id="rId1"/>
    <p:sldLayoutId id="2147485172" r:id="rId2"/>
    <p:sldLayoutId id="2147485173" r:id="rId3"/>
    <p:sldLayoutId id="2147485174" r:id="rId4"/>
    <p:sldLayoutId id="2147485175" r:id="rId5"/>
    <p:sldLayoutId id="2147485176" r:id="rId6"/>
    <p:sldLayoutId id="2147485177" r:id="rId7"/>
    <p:sldLayoutId id="2147485178" r:id="rId8"/>
    <p:sldLayoutId id="2147485179" r:id="rId9"/>
    <p:sldLayoutId id="2147485180" r:id="rId10"/>
    <p:sldLayoutId id="2147485181" r:id="rId11"/>
    <p:sldLayoutId id="214748520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C0504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5741988"/>
            <a:ext cx="295592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Afbeelding 2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5949950"/>
            <a:ext cx="36512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0" y="6624638"/>
            <a:ext cx="576263" cy="2333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AEC7B0C-61EA-5643-9155-DAA9717209E9}" type="slidenum">
              <a:rPr lang="nl-NL">
                <a:solidFill>
                  <a:srgbClr val="FFFFFF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nl-NL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576263" y="6624638"/>
            <a:ext cx="5438775" cy="233362"/>
          </a:xfrm>
          <a:prstGeom prst="rect">
            <a:avLst/>
          </a:prstGeom>
        </p:spPr>
        <p:txBody>
          <a:bodyPr vert="horz" lIns="91440" tIns="45720" rIns="91440" bIns="45720" numCol="1" spcCol="0" rtlCol="0" anchor="ctr"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2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83" r:id="rId1"/>
    <p:sldLayoutId id="2147485184" r:id="rId2"/>
    <p:sldLayoutId id="2147485185" r:id="rId3"/>
    <p:sldLayoutId id="2147485186" r:id="rId4"/>
    <p:sldLayoutId id="2147485187" r:id="rId5"/>
    <p:sldLayoutId id="2147485188" r:id="rId6"/>
    <p:sldLayoutId id="2147485189" r:id="rId7"/>
    <p:sldLayoutId id="2147485190" r:id="rId8"/>
    <p:sldLayoutId id="2147485191" r:id="rId9"/>
    <p:sldLayoutId id="2147485192" r:id="rId10"/>
    <p:sldLayoutId id="2147485193" r:id="rId11"/>
    <p:sldLayoutId id="2147485194" r:id="rId12"/>
    <p:sldLayoutId id="2147485195" r:id="rId13"/>
    <p:sldLayoutId id="2147485196" r:id="rId14"/>
    <p:sldLayoutId id="2147485197" r:id="rId15"/>
    <p:sldLayoutId id="2147485198" r:id="rId16"/>
    <p:sldLayoutId id="2147485199" r:id="rId17"/>
    <p:sldLayoutId id="2147485200" r:id="rId18"/>
    <p:sldLayoutId id="2147485201" r:id="rId19"/>
    <p:sldLayoutId id="2147485202" r:id="rId20"/>
    <p:sldLayoutId id="2147485204" r:id="rId21"/>
    <p:sldLayoutId id="2147485205" r:id="rId22"/>
    <p:sldLayoutId id="2147485207" r:id="rId2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  <a:ea typeface="ＭＳ Ｐゴシック" charset="0"/>
          <a:cs typeface="Geneva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  <a:ea typeface="ＭＳ Ｐゴシック" charset="0"/>
          <a:cs typeface="Geneva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  <a:ea typeface="ＭＳ Ｐゴシック" charset="0"/>
          <a:cs typeface="Geneva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  <a:ea typeface="ＭＳ Ｐゴシック" charset="0"/>
          <a:cs typeface="Geneva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bg1"/>
            </a:gs>
            <a:gs pos="86000">
              <a:schemeClr val="accent1">
                <a:alpha val="64000"/>
              </a:schemeClr>
            </a:gs>
            <a:gs pos="96000">
              <a:schemeClr val="accent1">
                <a:alpha val="6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87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0" r:id="rId1"/>
    <p:sldLayoutId id="2147485211" r:id="rId2"/>
    <p:sldLayoutId id="2147485212" r:id="rId3"/>
    <p:sldLayoutId id="2147485213" r:id="rId4"/>
    <p:sldLayoutId id="2147485214" r:id="rId5"/>
    <p:sldLayoutId id="2147485215" r:id="rId6"/>
    <p:sldLayoutId id="2147485216" r:id="rId7"/>
    <p:sldLayoutId id="2147485217" r:id="rId8"/>
    <p:sldLayoutId id="2147485218" r:id="rId9"/>
    <p:sldLayoutId id="2147485219" r:id="rId10"/>
    <p:sldLayoutId id="214748522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C0504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5741988"/>
            <a:ext cx="2955925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Afbeelding 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5949950"/>
            <a:ext cx="36512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jdelijke aanduiding voor dianummer 2"/>
          <p:cNvSpPr>
            <a:spLocks noGrp="1"/>
          </p:cNvSpPr>
          <p:nvPr>
            <p:ph type="sldNum" sz="quarter" idx="4"/>
          </p:nvPr>
        </p:nvSpPr>
        <p:spPr>
          <a:xfrm>
            <a:off x="0" y="6624638"/>
            <a:ext cx="576263" cy="23336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 b="1">
                <a:solidFill>
                  <a:schemeClr val="bg1"/>
                </a:solidFill>
                <a:latin typeface="Verdana" charset="0"/>
                <a:cs typeface="Verdana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AEC7B0C-61EA-5643-9155-DAA9717209E9}" type="slidenum">
              <a:rPr lang="nl-NL">
                <a:solidFill>
                  <a:srgbClr val="FFFFFF"/>
                </a:solidFill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nl-NL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3"/>
          </p:nvPr>
        </p:nvSpPr>
        <p:spPr>
          <a:xfrm>
            <a:off x="576263" y="6624638"/>
            <a:ext cx="5438775" cy="233362"/>
          </a:xfrm>
          <a:prstGeom prst="rect">
            <a:avLst/>
          </a:prstGeom>
        </p:spPr>
        <p:txBody>
          <a:bodyPr vert="horz" lIns="91440" tIns="45720" rIns="91440" bIns="45720" numCol="1" spcCol="0" rtlCol="0" anchor="ctr"/>
          <a:lstStyle>
            <a:lvl1pPr algn="l">
              <a:defRPr sz="1100" b="1" i="0">
                <a:solidFill>
                  <a:schemeClr val="bg1"/>
                </a:solidFill>
                <a:latin typeface="Verdana"/>
                <a:ea typeface="Geneva" charset="0"/>
                <a:cs typeface="Verdana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nl-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40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2" r:id="rId1"/>
    <p:sldLayoutId id="2147485223" r:id="rId2"/>
    <p:sldLayoutId id="2147485224" r:id="rId3"/>
    <p:sldLayoutId id="2147485225" r:id="rId4"/>
    <p:sldLayoutId id="2147485226" r:id="rId5"/>
    <p:sldLayoutId id="2147485227" r:id="rId6"/>
    <p:sldLayoutId id="2147485228" r:id="rId7"/>
    <p:sldLayoutId id="2147485229" r:id="rId8"/>
    <p:sldLayoutId id="2147485230" r:id="rId9"/>
    <p:sldLayoutId id="2147485231" r:id="rId10"/>
    <p:sldLayoutId id="2147485232" r:id="rId11"/>
    <p:sldLayoutId id="2147485233" r:id="rId12"/>
    <p:sldLayoutId id="2147485234" r:id="rId13"/>
    <p:sldLayoutId id="2147485235" r:id="rId14"/>
    <p:sldLayoutId id="2147485236" r:id="rId15"/>
    <p:sldLayoutId id="2147485237" r:id="rId16"/>
    <p:sldLayoutId id="2147485238" r:id="rId17"/>
    <p:sldLayoutId id="2147485239" r:id="rId18"/>
    <p:sldLayoutId id="2147485240" r:id="rId19"/>
    <p:sldLayoutId id="2147485241" r:id="rId20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Geneva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  <a:ea typeface="ＭＳ Ｐゴシック" charset="0"/>
          <a:cs typeface="Geneva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  <a:ea typeface="ＭＳ Ｐゴシック" charset="0"/>
          <a:cs typeface="Geneva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  <a:ea typeface="ＭＳ Ｐゴシック" charset="0"/>
          <a:cs typeface="Geneva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  <a:ea typeface="ＭＳ Ｐゴシック" charset="0"/>
          <a:cs typeface="Geneva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4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Geneva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Geneva" charset="-128"/>
          <a:cs typeface="Geneva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charset="-128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1000">
              <a:schemeClr val="bg1"/>
            </a:gs>
            <a:gs pos="86000">
              <a:schemeClr val="accent1">
                <a:alpha val="64000"/>
              </a:schemeClr>
            </a:gs>
            <a:gs pos="96000">
              <a:schemeClr val="accent1">
                <a:alpha val="64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C4B01-CA15-0646-8A8F-98713C08F39D}" type="datetimeFigureOut">
              <a:rPr>
                <a:solidFill>
                  <a:prstClr val="black">
                    <a:tint val="75000"/>
                  </a:prstClr>
                </a:solidFill>
              </a:rPr>
              <a:pPr/>
              <a:t>11-06-2015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9D4B00-3DB8-7A4D-8E8D-47FCE21DEDD7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3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3" r:id="rId1"/>
    <p:sldLayoutId id="2147485244" r:id="rId2"/>
    <p:sldLayoutId id="2147485245" r:id="rId3"/>
    <p:sldLayoutId id="2147485246" r:id="rId4"/>
    <p:sldLayoutId id="2147485247" r:id="rId5"/>
    <p:sldLayoutId id="2147485248" r:id="rId6"/>
    <p:sldLayoutId id="2147485249" r:id="rId7"/>
    <p:sldLayoutId id="2147485250" r:id="rId8"/>
    <p:sldLayoutId id="2147485251" r:id="rId9"/>
    <p:sldLayoutId id="2147485252" r:id="rId10"/>
    <p:sldLayoutId id="2147485253" r:id="rId11"/>
    <p:sldLayoutId id="214748525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C0504D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sciencephoto.com/image/278841/large/M5750075-Kidney_transplant-SPL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e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8.jpeg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6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5" Type="http://schemas.openxmlformats.org/officeDocument/2006/relationships/image" Target="../media/image60.jpeg"/><Relationship Id="rId4" Type="http://schemas.openxmlformats.org/officeDocument/2006/relationships/hyperlink" Target="file:///E:/Movie%20EVLP.mp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8.png"/><Relationship Id="rId7" Type="http://schemas.openxmlformats.org/officeDocument/2006/relationships/image" Target="../media/image7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4.png"/><Relationship Id="rId4" Type="http://schemas.openxmlformats.org/officeDocument/2006/relationships/image" Target="../media/image79.wmf"/><Relationship Id="rId9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\\zkh\dfs\Gebruikers07\MoersC\MRI\Video%20MRI-NMP%20second%20proof-of-principle.wmv" TargetMode="Externa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84.png"/><Relationship Id="rId4" Type="http://schemas.openxmlformats.org/officeDocument/2006/relationships/image" Target="../media/image9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84.png"/><Relationship Id="rId4" Type="http://schemas.openxmlformats.org/officeDocument/2006/relationships/image" Target="../media/image10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8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8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7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06.jpeg"/><Relationship Id="rId5" Type="http://schemas.microsoft.com/office/2007/relationships/hdphoto" Target="../media/hdphoto5.wdp"/><Relationship Id="rId10" Type="http://schemas.openxmlformats.org/officeDocument/2006/relationships/image" Target="../media/image93.png"/><Relationship Id="rId4" Type="http://schemas.openxmlformats.org/officeDocument/2006/relationships/image" Target="../media/image105.png"/><Relationship Id="rId9" Type="http://schemas.openxmlformats.org/officeDocument/2006/relationships/image" Target="../media/image8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84.png"/><Relationship Id="rId4" Type="http://schemas.openxmlformats.org/officeDocument/2006/relationships/image" Target="../media/image11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8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/>
          <p:cNvSpPr>
            <a:spLocks noGrp="1"/>
          </p:cNvSpPr>
          <p:nvPr>
            <p:ph type="ctrTitle"/>
          </p:nvPr>
        </p:nvSpPr>
        <p:spPr bwMode="auto">
          <a:xfrm>
            <a:off x="322119" y="539750"/>
            <a:ext cx="8582890" cy="113877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Verdana" charset="0"/>
                <a:cs typeface="Verdana" charset="0"/>
              </a:rPr>
              <a:t>Kwaliteit van donororganen</a:t>
            </a:r>
            <a:br>
              <a:rPr lang="nl-NL" dirty="0" smtClean="0">
                <a:latin typeface="Verdana" charset="0"/>
                <a:cs typeface="Verdana" charset="0"/>
              </a:rPr>
            </a:br>
            <a:r>
              <a:rPr lang="nl-NL" dirty="0" smtClean="0">
                <a:latin typeface="Verdana" charset="0"/>
                <a:cs typeface="Verdana" charset="0"/>
              </a:rPr>
              <a:t>beoordelen en verbeteren</a:t>
            </a:r>
            <a:endParaRPr lang="nl-NL" dirty="0">
              <a:latin typeface="Verdana" charset="0"/>
              <a:cs typeface="Verdana" charset="0"/>
            </a:endParaRPr>
          </a:p>
        </p:txBody>
      </p:sp>
      <p:sp>
        <p:nvSpPr>
          <p:cNvPr id="23554" name="Subtitel 2"/>
          <p:cNvSpPr>
            <a:spLocks noGrp="1"/>
          </p:cNvSpPr>
          <p:nvPr>
            <p:ph type="subTitle" idx="1"/>
          </p:nvPr>
        </p:nvSpPr>
        <p:spPr bwMode="auto">
          <a:xfrm>
            <a:off x="684213" y="2195513"/>
            <a:ext cx="7775575" cy="3397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Verdana" charset="0"/>
                <a:cs typeface="Verdana" charset="0"/>
              </a:rPr>
              <a:t>Cyril Moers, transplantatiechirurg</a:t>
            </a:r>
            <a:endParaRPr lang="nl-NL" dirty="0">
              <a:latin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03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nl-NL" dirty="0" smtClean="0"/>
              <a:t>Orgaandonatie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nl-NL" dirty="0" smtClean="0"/>
              <a:t>Levende </a:t>
            </a:r>
            <a:r>
              <a:rPr lang="nl-NL" dirty="0"/>
              <a:t>donor</a:t>
            </a:r>
          </a:p>
          <a:p>
            <a:pPr lvl="1"/>
            <a:r>
              <a:rPr lang="nl-NL" dirty="0" smtClean="0"/>
              <a:t>nier, lever</a:t>
            </a:r>
            <a:endParaRPr lang="nl-NL" dirty="0"/>
          </a:p>
          <a:p>
            <a:pPr lvl="1"/>
            <a:r>
              <a:rPr lang="nl-NL" dirty="0" err="1" smtClean="0"/>
              <a:t>related</a:t>
            </a:r>
            <a:r>
              <a:rPr lang="nl-NL" dirty="0" smtClean="0"/>
              <a:t>, </a:t>
            </a:r>
            <a:r>
              <a:rPr lang="nl-NL" dirty="0" err="1" smtClean="0"/>
              <a:t>unrelated</a:t>
            </a:r>
            <a:r>
              <a:rPr lang="nl-NL" dirty="0" smtClean="0"/>
              <a:t> (tevens altruïstisch)</a:t>
            </a:r>
            <a:endParaRPr lang="nl-NL" dirty="0"/>
          </a:p>
          <a:p>
            <a:endParaRPr lang="nl-NL" dirty="0"/>
          </a:p>
          <a:p>
            <a:r>
              <a:rPr lang="nl-NL" dirty="0" smtClean="0"/>
              <a:t>Postmortale </a:t>
            </a:r>
            <a:r>
              <a:rPr lang="nl-NL" dirty="0"/>
              <a:t>donor</a:t>
            </a:r>
          </a:p>
          <a:p>
            <a:pPr lvl="1"/>
            <a:r>
              <a:rPr lang="nl-NL" dirty="0"/>
              <a:t>d</a:t>
            </a:r>
            <a:r>
              <a:rPr lang="nl-NL" dirty="0" smtClean="0"/>
              <a:t>onor </a:t>
            </a:r>
            <a:r>
              <a:rPr lang="nl-NL" dirty="0" err="1" smtClean="0"/>
              <a:t>after</a:t>
            </a:r>
            <a:r>
              <a:rPr lang="nl-NL" dirty="0" smtClean="0"/>
              <a:t> </a:t>
            </a:r>
            <a:r>
              <a:rPr lang="nl-NL" dirty="0" err="1" smtClean="0"/>
              <a:t>brain</a:t>
            </a:r>
            <a:r>
              <a:rPr lang="nl-NL" dirty="0" smtClean="0"/>
              <a:t> </a:t>
            </a:r>
            <a:r>
              <a:rPr lang="nl-NL" dirty="0" err="1" smtClean="0"/>
              <a:t>death</a:t>
            </a:r>
            <a:r>
              <a:rPr lang="nl-NL" dirty="0" smtClean="0"/>
              <a:t> (DBD)</a:t>
            </a:r>
            <a:endParaRPr lang="nl-NL" dirty="0"/>
          </a:p>
          <a:p>
            <a:pPr lvl="1"/>
            <a:r>
              <a:rPr lang="nl-NL" dirty="0"/>
              <a:t>d</a:t>
            </a:r>
            <a:r>
              <a:rPr lang="nl-NL" dirty="0" smtClean="0"/>
              <a:t>onor </a:t>
            </a:r>
            <a:r>
              <a:rPr lang="nl-NL" dirty="0" err="1" smtClean="0"/>
              <a:t>after</a:t>
            </a:r>
            <a:r>
              <a:rPr lang="nl-NL" dirty="0" smtClean="0"/>
              <a:t> </a:t>
            </a:r>
            <a:r>
              <a:rPr lang="nl-NL" dirty="0" err="1" smtClean="0"/>
              <a:t>circulatory</a:t>
            </a:r>
            <a:r>
              <a:rPr lang="nl-NL" dirty="0" smtClean="0"/>
              <a:t> </a:t>
            </a:r>
            <a:r>
              <a:rPr lang="nl-NL" dirty="0" err="1" smtClean="0"/>
              <a:t>death</a:t>
            </a:r>
            <a:r>
              <a:rPr lang="nl-NL" dirty="0" smtClean="0"/>
              <a:t> (DCD)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37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nl-NL" sz="4000" dirty="0" smtClean="0"/>
              <a:t>DCD versus</a:t>
            </a:r>
            <a:r>
              <a:rPr lang="nl-NL" sz="4000" dirty="0"/>
              <a:t> </a:t>
            </a:r>
            <a:r>
              <a:rPr lang="nl-NL" sz="4000" dirty="0" smtClean="0"/>
              <a:t>DBD</a:t>
            </a:r>
            <a:endParaRPr lang="en-US" sz="4000" dirty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75980"/>
            <a:ext cx="4038600" cy="4525963"/>
          </a:xfrm>
          <a:ln/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nl-NL" b="1" dirty="0" smtClean="0"/>
              <a:t>DBD</a:t>
            </a:r>
            <a:endParaRPr lang="nl-NL" dirty="0"/>
          </a:p>
          <a:p>
            <a:r>
              <a:rPr lang="nl-NL" dirty="0" smtClean="0"/>
              <a:t>Voordelen</a:t>
            </a:r>
            <a:endParaRPr lang="nl-NL" dirty="0"/>
          </a:p>
          <a:p>
            <a:pPr lvl="1"/>
            <a:r>
              <a:rPr lang="nl-NL" dirty="0" smtClean="0"/>
              <a:t>alle organen</a:t>
            </a:r>
            <a:endParaRPr lang="nl-NL" dirty="0"/>
          </a:p>
          <a:p>
            <a:pPr lvl="1"/>
            <a:r>
              <a:rPr lang="nl-NL" dirty="0" smtClean="0"/>
              <a:t>minimale schade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dirty="0" smtClean="0"/>
              <a:t>Nadelen</a:t>
            </a:r>
            <a:endParaRPr lang="nl-NL" dirty="0"/>
          </a:p>
          <a:p>
            <a:pPr lvl="1"/>
            <a:r>
              <a:rPr lang="nl-NL" dirty="0"/>
              <a:t>s</a:t>
            </a:r>
            <a:r>
              <a:rPr lang="nl-NL" dirty="0" smtClean="0"/>
              <a:t>chadelijke invloed van hersendood</a:t>
            </a:r>
            <a:endParaRPr lang="nl-NL" dirty="0"/>
          </a:p>
          <a:p>
            <a:pPr lvl="1"/>
            <a:r>
              <a:rPr lang="nl-NL" dirty="0" smtClean="0"/>
              <a:t>Soms lang wachten op diagnose hersendood</a:t>
            </a:r>
            <a:endParaRPr lang="en-US" dirty="0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sz="half" idx="2"/>
          </p:nvPr>
        </p:nvSpPr>
        <p:spPr>
          <a:ln/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nl-NL" b="1" dirty="0" smtClean="0"/>
              <a:t>DCD</a:t>
            </a:r>
            <a:endParaRPr lang="nl-NL" dirty="0"/>
          </a:p>
          <a:p>
            <a:r>
              <a:rPr lang="nl-NL" dirty="0" smtClean="0"/>
              <a:t>Voordelen</a:t>
            </a:r>
            <a:endParaRPr lang="nl-NL" dirty="0"/>
          </a:p>
          <a:p>
            <a:pPr lvl="1"/>
            <a:r>
              <a:rPr lang="nl-NL" dirty="0"/>
              <a:t>m</a:t>
            </a:r>
            <a:r>
              <a:rPr lang="nl-NL" dirty="0" smtClean="0"/>
              <a:t>eer potentiële </a:t>
            </a:r>
          </a:p>
          <a:p>
            <a:pPr marL="457200" lvl="1" indent="0">
              <a:buNone/>
            </a:pPr>
            <a:r>
              <a:rPr lang="nl-NL" dirty="0"/>
              <a:t> </a:t>
            </a:r>
            <a:r>
              <a:rPr lang="nl-NL" dirty="0" smtClean="0"/>
              <a:t>   donoren</a:t>
            </a: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 smtClean="0"/>
              <a:t>Nadelen</a:t>
            </a:r>
            <a:endParaRPr lang="nl-NL" dirty="0"/>
          </a:p>
          <a:p>
            <a:pPr lvl="1"/>
            <a:r>
              <a:rPr lang="nl-NL" dirty="0"/>
              <a:t>n</a:t>
            </a:r>
            <a:r>
              <a:rPr lang="nl-NL" dirty="0" smtClean="0"/>
              <a:t>iet alle organen (geen hart, geen dunne darm)</a:t>
            </a:r>
            <a:endParaRPr lang="nl-NL" dirty="0"/>
          </a:p>
          <a:p>
            <a:pPr lvl="1"/>
            <a:r>
              <a:rPr lang="nl-NL" dirty="0"/>
              <a:t>m</a:t>
            </a:r>
            <a:r>
              <a:rPr lang="nl-NL" dirty="0" smtClean="0"/>
              <a:t>eer schade</a:t>
            </a:r>
            <a:endParaRPr lang="en-US" dirty="0"/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4810125" y="2514600"/>
            <a:ext cx="3025775" cy="1008063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835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Achtergrond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Significante wachttijd voor een donororgaan</a:t>
            </a:r>
            <a:endParaRPr lang="nl-NL" dirty="0"/>
          </a:p>
          <a:p>
            <a:r>
              <a:rPr lang="nl-NL" dirty="0" smtClean="0"/>
              <a:t>Toename organen van marginale kwaliteit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772" y="2886489"/>
            <a:ext cx="5723493" cy="3475439"/>
          </a:xfrm>
          <a:prstGeom prst="rect">
            <a:avLst/>
          </a:prstGeom>
        </p:spPr>
      </p:pic>
      <p:grpSp>
        <p:nvGrpSpPr>
          <p:cNvPr id="9" name="Groeperen 8"/>
          <p:cNvGrpSpPr/>
          <p:nvPr/>
        </p:nvGrpSpPr>
        <p:grpSpPr>
          <a:xfrm>
            <a:off x="7901392" y="3590033"/>
            <a:ext cx="875927" cy="1489741"/>
            <a:chOff x="7901392" y="3565611"/>
            <a:chExt cx="875927" cy="1489741"/>
          </a:xfrm>
        </p:grpSpPr>
        <p:sp>
          <p:nvSpPr>
            <p:cNvPr id="7" name="Rechteraccolade 6"/>
            <p:cNvSpPr/>
            <p:nvPr/>
          </p:nvSpPr>
          <p:spPr>
            <a:xfrm>
              <a:off x="7901392" y="3565611"/>
              <a:ext cx="280891" cy="1489741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Tekstvak 7"/>
            <p:cNvSpPr txBox="1"/>
            <p:nvPr/>
          </p:nvSpPr>
          <p:spPr>
            <a:xfrm>
              <a:off x="8182284" y="4005206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/>
                <a:t>67%</a:t>
              </a:r>
            </a:p>
            <a:p>
              <a:r>
                <a:rPr lang="nl-NL"/>
                <a:t>DCD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719"/>
          <a:stretch/>
        </p:blipFill>
        <p:spPr bwMode="auto">
          <a:xfrm>
            <a:off x="2493814" y="2767317"/>
            <a:ext cx="6283505" cy="36257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2126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rmAutofit/>
          </a:bodyPr>
          <a:lstStyle/>
          <a:p>
            <a:r>
              <a:rPr lang="nl-NL" sz="4000" dirty="0" smtClean="0"/>
              <a:t>DCD versus</a:t>
            </a:r>
            <a:r>
              <a:rPr lang="nl-NL" sz="4000" dirty="0"/>
              <a:t> </a:t>
            </a:r>
            <a:r>
              <a:rPr lang="nl-NL" sz="4000" dirty="0" smtClean="0"/>
              <a:t>DBD</a:t>
            </a:r>
            <a:endParaRPr lang="en-US" sz="4000" dirty="0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sz="half" idx="1"/>
          </p:nvPr>
        </p:nvSpPr>
        <p:spPr>
          <a:ln/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nl-NL" b="1" dirty="0" smtClean="0"/>
              <a:t>DBD</a:t>
            </a:r>
            <a:endParaRPr lang="nl-NL" dirty="0"/>
          </a:p>
          <a:p>
            <a:r>
              <a:rPr lang="nl-NL" dirty="0" smtClean="0"/>
              <a:t>Voordelen</a:t>
            </a:r>
            <a:endParaRPr lang="nl-NL" dirty="0"/>
          </a:p>
          <a:p>
            <a:pPr lvl="1"/>
            <a:r>
              <a:rPr lang="nl-NL" dirty="0" smtClean="0"/>
              <a:t>alle organen</a:t>
            </a:r>
            <a:endParaRPr lang="nl-NL" dirty="0"/>
          </a:p>
          <a:p>
            <a:pPr lvl="1"/>
            <a:r>
              <a:rPr lang="nl-NL" dirty="0" smtClean="0"/>
              <a:t>minimale schade</a:t>
            </a:r>
          </a:p>
          <a:p>
            <a:pPr marL="457200" lvl="1" indent="0">
              <a:buNone/>
            </a:pPr>
            <a:endParaRPr lang="nl-NL" dirty="0"/>
          </a:p>
          <a:p>
            <a:endParaRPr lang="nl-NL" dirty="0"/>
          </a:p>
          <a:p>
            <a:r>
              <a:rPr lang="nl-NL" dirty="0" smtClean="0"/>
              <a:t>Nadelen</a:t>
            </a:r>
            <a:endParaRPr lang="nl-NL" dirty="0"/>
          </a:p>
          <a:p>
            <a:pPr lvl="1"/>
            <a:r>
              <a:rPr lang="nl-NL" dirty="0"/>
              <a:t>s</a:t>
            </a:r>
            <a:r>
              <a:rPr lang="nl-NL" dirty="0" smtClean="0"/>
              <a:t>chadelijke invloed van hersendood</a:t>
            </a:r>
            <a:endParaRPr lang="nl-NL" dirty="0"/>
          </a:p>
          <a:p>
            <a:pPr lvl="1"/>
            <a:r>
              <a:rPr lang="nl-NL" dirty="0" smtClean="0"/>
              <a:t>Soms lang wachten op diagnose hersendood</a:t>
            </a:r>
            <a:endParaRPr lang="en-US" dirty="0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body" sz="half" idx="2"/>
          </p:nvPr>
        </p:nvSpPr>
        <p:spPr>
          <a:ln/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nl-NL" b="1" dirty="0" smtClean="0"/>
              <a:t>DCD</a:t>
            </a:r>
            <a:endParaRPr lang="nl-NL" dirty="0"/>
          </a:p>
          <a:p>
            <a:r>
              <a:rPr lang="nl-NL" dirty="0" smtClean="0"/>
              <a:t>Voordelen</a:t>
            </a:r>
            <a:endParaRPr lang="nl-NL" dirty="0"/>
          </a:p>
          <a:p>
            <a:pPr lvl="1"/>
            <a:r>
              <a:rPr lang="nl-NL" dirty="0"/>
              <a:t>m</a:t>
            </a:r>
            <a:r>
              <a:rPr lang="nl-NL" dirty="0" smtClean="0"/>
              <a:t>eer potentiële </a:t>
            </a:r>
          </a:p>
          <a:p>
            <a:pPr marL="457200" lvl="1" indent="0">
              <a:buNone/>
            </a:pPr>
            <a:r>
              <a:rPr lang="nl-NL" dirty="0"/>
              <a:t> </a:t>
            </a:r>
            <a:r>
              <a:rPr lang="nl-NL" dirty="0" smtClean="0"/>
              <a:t>   donoren</a:t>
            </a:r>
            <a:endParaRPr lang="nl-NL" dirty="0"/>
          </a:p>
          <a:p>
            <a:pPr marL="457200" lvl="1" indent="0">
              <a:buNone/>
            </a:pPr>
            <a:endParaRPr lang="nl-NL" dirty="0"/>
          </a:p>
          <a:p>
            <a:r>
              <a:rPr lang="nl-NL" dirty="0" smtClean="0"/>
              <a:t>Nadelen</a:t>
            </a:r>
            <a:endParaRPr lang="nl-NL" dirty="0"/>
          </a:p>
          <a:p>
            <a:pPr lvl="1"/>
            <a:r>
              <a:rPr lang="nl-NL" dirty="0"/>
              <a:t>n</a:t>
            </a:r>
            <a:r>
              <a:rPr lang="nl-NL" dirty="0" smtClean="0"/>
              <a:t>iet alle organen (geen hart, geen dunne darm)</a:t>
            </a:r>
            <a:endParaRPr lang="nl-NL" dirty="0"/>
          </a:p>
          <a:p>
            <a:pPr lvl="1"/>
            <a:r>
              <a:rPr lang="nl-NL" dirty="0"/>
              <a:t>m</a:t>
            </a:r>
            <a:r>
              <a:rPr lang="nl-NL" dirty="0" smtClean="0"/>
              <a:t>eer schade</a:t>
            </a:r>
            <a:endParaRPr lang="en-US" dirty="0"/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4945208" y="5205844"/>
            <a:ext cx="2484294" cy="633847"/>
          </a:xfrm>
          <a:prstGeom prst="ellipse">
            <a:avLst/>
          </a:prstGeom>
          <a:noFill/>
          <a:ln w="190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449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nl-NL" dirty="0" smtClean="0"/>
              <a:t>Ischemie-</a:t>
            </a:r>
            <a:r>
              <a:rPr lang="nl-NL" dirty="0" err="1" smtClean="0"/>
              <a:t>reperfusieschade</a:t>
            </a:r>
            <a:endParaRPr lang="en-US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nl-NL" dirty="0" smtClean="0"/>
              <a:t>Hartstilstand</a:t>
            </a:r>
            <a:endParaRPr lang="nl-NL" dirty="0"/>
          </a:p>
          <a:p>
            <a:endParaRPr lang="nl-NL" dirty="0"/>
          </a:p>
          <a:p>
            <a:pPr>
              <a:buFontTx/>
              <a:buNone/>
            </a:pPr>
            <a:r>
              <a:rPr lang="nl-NL" dirty="0" smtClean="0"/>
              <a:t>Zuurstofgebrek</a:t>
            </a:r>
            <a:endParaRPr lang="nl-NL" dirty="0"/>
          </a:p>
          <a:p>
            <a:endParaRPr lang="nl-NL" dirty="0"/>
          </a:p>
          <a:p>
            <a:pPr>
              <a:buFontTx/>
              <a:buNone/>
            </a:pPr>
            <a:r>
              <a:rPr lang="nl-NL" dirty="0" smtClean="0"/>
              <a:t>Weefselschade</a:t>
            </a:r>
            <a:endParaRPr lang="nl-NL" dirty="0"/>
          </a:p>
          <a:p>
            <a:endParaRPr lang="nl-NL" dirty="0"/>
          </a:p>
          <a:p>
            <a:pPr>
              <a:buFontTx/>
              <a:buNone/>
            </a:pPr>
            <a:r>
              <a:rPr lang="nl-NL" dirty="0" smtClean="0"/>
              <a:t>Immuunsysteem valt </a:t>
            </a:r>
            <a:endParaRPr lang="nl-NL" dirty="0"/>
          </a:p>
          <a:p>
            <a:pPr>
              <a:buFontTx/>
              <a:buNone/>
            </a:pPr>
            <a:r>
              <a:rPr lang="nl-NL" dirty="0"/>
              <a:t>b</a:t>
            </a:r>
            <a:r>
              <a:rPr lang="nl-NL" dirty="0" smtClean="0"/>
              <a:t>eschadigd weefsel aan</a:t>
            </a:r>
            <a:endParaRPr lang="en-US" dirty="0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1476375" y="2029690"/>
            <a:ext cx="0" cy="719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1476375" y="3128673"/>
            <a:ext cx="0" cy="719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1476375" y="4198358"/>
            <a:ext cx="0" cy="719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>
            <a:off x="3761367" y="3932379"/>
            <a:ext cx="2303462" cy="503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V="1">
            <a:off x="3905829" y="4662629"/>
            <a:ext cx="21605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1547813" y="4259404"/>
            <a:ext cx="20103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1400" dirty="0"/>
              <a:t>h</a:t>
            </a:r>
            <a:r>
              <a:rPr lang="nl-NL" sz="1400" dirty="0" smtClean="0"/>
              <a:t>erstel bloedvoorziening</a:t>
            </a:r>
            <a:endParaRPr lang="nl-NL" sz="1400" dirty="0"/>
          </a:p>
          <a:p>
            <a:r>
              <a:rPr lang="nl-NL" sz="1400" dirty="0"/>
              <a:t>i</a:t>
            </a:r>
            <a:r>
              <a:rPr lang="nl-NL" sz="1400" dirty="0" smtClean="0"/>
              <a:t>n ontvanger </a:t>
            </a:r>
            <a:r>
              <a:rPr lang="nl-NL" sz="1400" dirty="0"/>
              <a:t>(</a:t>
            </a:r>
            <a:r>
              <a:rPr lang="nl-NL" sz="1400" dirty="0" err="1" smtClean="0"/>
              <a:t>reperfusie</a:t>
            </a:r>
            <a:r>
              <a:rPr lang="nl-NL" sz="1400" dirty="0" smtClean="0"/>
              <a:t>)</a:t>
            </a:r>
            <a:endParaRPr lang="en-US" sz="1400" dirty="0"/>
          </a:p>
        </p:txBody>
      </p:sp>
      <p:sp>
        <p:nvSpPr>
          <p:cNvPr id="12299" name="AutoShape 11"/>
          <p:cNvSpPr>
            <a:spLocks/>
          </p:cNvSpPr>
          <p:nvPr/>
        </p:nvSpPr>
        <p:spPr bwMode="auto">
          <a:xfrm>
            <a:off x="4716463" y="1773238"/>
            <a:ext cx="215900" cy="1511300"/>
          </a:xfrm>
          <a:prstGeom prst="rightBrace">
            <a:avLst>
              <a:gd name="adj1" fmla="val 58333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6145792" y="4256229"/>
            <a:ext cx="259660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3200" b="1" dirty="0" smtClean="0">
                <a:solidFill>
                  <a:srgbClr val="CC3300"/>
                </a:solidFill>
                <a:latin typeface="Calibri" pitchFamily="34" charset="0"/>
              </a:rPr>
              <a:t>Orgaanschade</a:t>
            </a:r>
            <a:endParaRPr lang="en-US" sz="3200" b="1" dirty="0">
              <a:solidFill>
                <a:srgbClr val="CC3300"/>
              </a:solidFill>
              <a:latin typeface="Calibri" pitchFamily="34" charset="0"/>
            </a:endParaRP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4992688" y="2251075"/>
            <a:ext cx="33207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3200" dirty="0">
                <a:latin typeface="Calibri" pitchFamily="34" charset="0"/>
              </a:rPr>
              <a:t>“</a:t>
            </a:r>
            <a:r>
              <a:rPr lang="nl-NL" sz="3200" dirty="0" smtClean="0">
                <a:latin typeface="Calibri" pitchFamily="34" charset="0"/>
              </a:rPr>
              <a:t>Warme ischemie”</a:t>
            </a:r>
            <a:endParaRPr lang="nl-NL" sz="3200" dirty="0">
              <a:latin typeface="Calibri" pitchFamily="34" charset="0"/>
            </a:endParaRPr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 flipV="1">
            <a:off x="4769429" y="4824554"/>
            <a:ext cx="1511300" cy="719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3975100" y="4402279"/>
            <a:ext cx="180690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sz="1400" dirty="0"/>
              <a:t>v</a:t>
            </a:r>
            <a:r>
              <a:rPr lang="nl-NL" sz="1400" dirty="0" smtClean="0"/>
              <a:t>rije </a:t>
            </a:r>
            <a:r>
              <a:rPr lang="nl-NL" sz="1400" dirty="0"/>
              <a:t>z</a:t>
            </a:r>
            <a:r>
              <a:rPr lang="nl-NL" sz="1400" dirty="0" smtClean="0"/>
              <a:t>uurstofradicalen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596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nl-NL" dirty="0" smtClean="0"/>
              <a:t>Marginale donoren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>
            <a:normAutofit lnSpcReduction="10000"/>
          </a:bodyPr>
          <a:lstStyle/>
          <a:p>
            <a:r>
              <a:rPr lang="nl-NL" dirty="0" smtClean="0"/>
              <a:t>Oudere donoren</a:t>
            </a:r>
            <a:endParaRPr lang="nl-NL" dirty="0"/>
          </a:p>
          <a:p>
            <a:pPr>
              <a:buFontTx/>
              <a:buNone/>
            </a:pPr>
            <a:endParaRPr lang="nl-NL" sz="1400" dirty="0"/>
          </a:p>
          <a:p>
            <a:r>
              <a:rPr lang="nl-NL" dirty="0" smtClean="0"/>
              <a:t>Donoren met nevenziekten</a:t>
            </a:r>
            <a:endParaRPr lang="nl-NL" dirty="0"/>
          </a:p>
          <a:p>
            <a:pPr lvl="1"/>
            <a:r>
              <a:rPr lang="nl-NL" dirty="0"/>
              <a:t>diabetes mellitus</a:t>
            </a:r>
          </a:p>
          <a:p>
            <a:pPr lvl="1"/>
            <a:r>
              <a:rPr lang="nl-NL" dirty="0"/>
              <a:t>h</a:t>
            </a:r>
            <a:r>
              <a:rPr lang="nl-NL" dirty="0" smtClean="0"/>
              <a:t>art- en vaatziekten</a:t>
            </a:r>
            <a:endParaRPr lang="nl-NL" dirty="0"/>
          </a:p>
          <a:p>
            <a:pPr>
              <a:buFontTx/>
              <a:buNone/>
            </a:pPr>
            <a:endParaRPr lang="nl-NL" sz="1400" dirty="0"/>
          </a:p>
          <a:p>
            <a:r>
              <a:rPr lang="nl-NL" dirty="0" smtClean="0"/>
              <a:t>Donors </a:t>
            </a:r>
            <a:r>
              <a:rPr lang="nl-NL" dirty="0" err="1" smtClean="0"/>
              <a:t>after</a:t>
            </a:r>
            <a:r>
              <a:rPr lang="nl-NL" dirty="0" smtClean="0"/>
              <a:t> </a:t>
            </a:r>
            <a:r>
              <a:rPr lang="nl-NL" dirty="0" err="1" smtClean="0"/>
              <a:t>circulatory</a:t>
            </a:r>
            <a:r>
              <a:rPr lang="nl-NL" dirty="0" smtClean="0"/>
              <a:t> </a:t>
            </a:r>
            <a:r>
              <a:rPr lang="nl-NL" dirty="0" err="1" smtClean="0"/>
              <a:t>death</a:t>
            </a:r>
            <a:endParaRPr lang="nl-NL" dirty="0"/>
          </a:p>
          <a:p>
            <a:pPr>
              <a:buFontTx/>
              <a:buNone/>
            </a:pPr>
            <a:endParaRPr lang="nl-NL" sz="1400" dirty="0"/>
          </a:p>
          <a:p>
            <a:r>
              <a:rPr lang="nl-NL" dirty="0" smtClean="0"/>
              <a:t>Kortom: inferieure orgaankwaliteit en inferieure uitkomst na transplantatie!</a:t>
            </a:r>
            <a:endParaRPr lang="en-US" dirty="0"/>
          </a:p>
        </p:txBody>
      </p:sp>
      <p:sp>
        <p:nvSpPr>
          <p:cNvPr id="17412" name="AutoShape 4"/>
          <p:cNvSpPr>
            <a:spLocks/>
          </p:cNvSpPr>
          <p:nvPr/>
        </p:nvSpPr>
        <p:spPr bwMode="auto">
          <a:xfrm>
            <a:off x="5651500" y="1773238"/>
            <a:ext cx="215900" cy="2232025"/>
          </a:xfrm>
          <a:prstGeom prst="rightBrace">
            <a:avLst>
              <a:gd name="adj1" fmla="val 86152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156325" y="2571750"/>
            <a:ext cx="2006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dirty="0">
                <a:latin typeface="Calibri" pitchFamily="34" charset="0"/>
              </a:rPr>
              <a:t>“expanded criteria”</a:t>
            </a:r>
          </a:p>
          <a:p>
            <a:r>
              <a:rPr lang="nl-NL" dirty="0" smtClean="0">
                <a:latin typeface="Calibri" pitchFamily="34" charset="0"/>
              </a:rPr>
              <a:t>donoren</a:t>
            </a:r>
            <a:endParaRPr lang="en-US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5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nl-NL" dirty="0" smtClean="0"/>
              <a:t>Orgaanpreservatie</a:t>
            </a:r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>
            <a:normAutofit lnSpcReduction="10000"/>
          </a:bodyPr>
          <a:lstStyle/>
          <a:p>
            <a:r>
              <a:rPr lang="nl-NL" dirty="0" smtClean="0"/>
              <a:t>Tijd tussen </a:t>
            </a:r>
            <a:r>
              <a:rPr lang="nl-NL" dirty="0" err="1" smtClean="0"/>
              <a:t>orgaanuitname</a:t>
            </a:r>
            <a:r>
              <a:rPr lang="nl-NL" dirty="0" smtClean="0"/>
              <a:t> en orgaantransplantatie</a:t>
            </a:r>
            <a:endParaRPr lang="nl-NL" dirty="0"/>
          </a:p>
          <a:p>
            <a:r>
              <a:rPr lang="nl-NL" dirty="0" smtClean="0"/>
              <a:t>Tijd nodig voor:</a:t>
            </a:r>
            <a:endParaRPr lang="nl-NL" dirty="0"/>
          </a:p>
          <a:p>
            <a:pPr lvl="1"/>
            <a:r>
              <a:rPr lang="nl-NL" dirty="0"/>
              <a:t>transport </a:t>
            </a:r>
            <a:r>
              <a:rPr lang="nl-NL" dirty="0" smtClean="0"/>
              <a:t>tussen donor- </a:t>
            </a:r>
          </a:p>
          <a:p>
            <a:pPr marL="457200" lvl="1" indent="0">
              <a:buNone/>
            </a:pPr>
            <a:r>
              <a:rPr lang="nl-NL" dirty="0" smtClean="0"/>
              <a:t>en </a:t>
            </a:r>
            <a:r>
              <a:rPr lang="nl-NL" dirty="0" err="1" smtClean="0"/>
              <a:t>ontvangerziekenhuis</a:t>
            </a:r>
            <a:endParaRPr lang="nl-NL" dirty="0"/>
          </a:p>
          <a:p>
            <a:pPr lvl="1"/>
            <a:r>
              <a:rPr lang="nl-NL" dirty="0"/>
              <a:t>b</a:t>
            </a:r>
            <a:r>
              <a:rPr lang="nl-NL" dirty="0" smtClean="0"/>
              <a:t>eoordeling geschiktheid</a:t>
            </a:r>
          </a:p>
          <a:p>
            <a:pPr marL="457200" lvl="1" indent="0">
              <a:buNone/>
            </a:pPr>
            <a:r>
              <a:rPr lang="nl-NL" dirty="0"/>
              <a:t>o</a:t>
            </a:r>
            <a:r>
              <a:rPr lang="nl-NL" dirty="0" smtClean="0"/>
              <a:t>ntvanger (o.a. kruisproef)</a:t>
            </a:r>
            <a:endParaRPr lang="nl-NL" dirty="0"/>
          </a:p>
          <a:p>
            <a:pPr lvl="1"/>
            <a:r>
              <a:rPr lang="nl-NL" dirty="0"/>
              <a:t>w</a:t>
            </a:r>
            <a:r>
              <a:rPr lang="nl-NL" dirty="0" smtClean="0"/>
              <a:t>achten op beschikbaar</a:t>
            </a:r>
          </a:p>
          <a:p>
            <a:pPr marL="457200" lvl="1" indent="0">
              <a:buNone/>
            </a:pPr>
            <a:r>
              <a:rPr lang="nl-NL" dirty="0" smtClean="0"/>
              <a:t>zijn operatiekamer en -team</a:t>
            </a:r>
            <a:endParaRPr lang="nl-NL" dirty="0"/>
          </a:p>
          <a:p>
            <a:pPr lvl="1"/>
            <a:endParaRPr lang="en-US" dirty="0"/>
          </a:p>
        </p:txBody>
      </p:sp>
      <p:pic>
        <p:nvPicPr>
          <p:cNvPr id="13317" name="Picture 5" descr="part_of_eur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205038"/>
            <a:ext cx="3233738" cy="41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93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nl-NL" dirty="0" smtClean="0"/>
              <a:t>Orgaanpreservatie</a:t>
            </a:r>
            <a:endParaRPr lang="en-US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None/>
            </a:pPr>
            <a:r>
              <a:rPr lang="nl-NL" dirty="0"/>
              <a:t> </a:t>
            </a:r>
            <a:endParaRPr lang="en-US" dirty="0"/>
          </a:p>
        </p:txBody>
      </p:sp>
      <p:pic>
        <p:nvPicPr>
          <p:cNvPr id="19464" name="Picture 8" descr="Kidney transplant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3"/>
          <a:stretch>
            <a:fillRect/>
          </a:stretch>
        </p:blipFill>
        <p:spPr bwMode="auto">
          <a:xfrm>
            <a:off x="511175" y="1647825"/>
            <a:ext cx="3322638" cy="482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polar-bear-cu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013325"/>
            <a:ext cx="2232025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4119563" y="1976438"/>
            <a:ext cx="4454809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b="1" dirty="0" err="1"/>
              <a:t>Cold</a:t>
            </a:r>
            <a:r>
              <a:rPr lang="nl-NL" b="1" dirty="0"/>
              <a:t> storage</a:t>
            </a:r>
          </a:p>
          <a:p>
            <a:endParaRPr lang="nl-NL" dirty="0"/>
          </a:p>
          <a:p>
            <a:pPr>
              <a:buFontTx/>
              <a:buChar char="•"/>
            </a:pPr>
            <a:r>
              <a:rPr lang="nl-NL" dirty="0"/>
              <a:t> </a:t>
            </a:r>
            <a:r>
              <a:rPr lang="nl-NL" dirty="0" smtClean="0"/>
              <a:t>Het orgaan bewaren op smeltend ijs </a:t>
            </a:r>
            <a:r>
              <a:rPr lang="nl-NL" dirty="0"/>
              <a:t>(0-4</a:t>
            </a:r>
            <a:r>
              <a:rPr lang="nl-NL" dirty="0">
                <a:cs typeface="Arial" pitchFamily="34" charset="0"/>
              </a:rPr>
              <a:t>°</a:t>
            </a:r>
            <a:r>
              <a:rPr lang="nl-NL" dirty="0"/>
              <a:t>C)</a:t>
            </a:r>
          </a:p>
          <a:p>
            <a:r>
              <a:rPr lang="nl-NL" dirty="0"/>
              <a:t>  in </a:t>
            </a:r>
            <a:r>
              <a:rPr lang="nl-NL" dirty="0" smtClean="0"/>
              <a:t>een speciale preservatievloeistof</a:t>
            </a:r>
            <a:endParaRPr lang="nl-NL" dirty="0"/>
          </a:p>
          <a:p>
            <a:endParaRPr lang="nl-NL" sz="800" dirty="0"/>
          </a:p>
          <a:p>
            <a:pPr>
              <a:buFontTx/>
              <a:buChar char="•"/>
            </a:pPr>
            <a:r>
              <a:rPr lang="nl-NL" dirty="0"/>
              <a:t> </a:t>
            </a:r>
            <a:r>
              <a:rPr lang="nl-NL" dirty="0" smtClean="0"/>
              <a:t>Principe: hypothermie</a:t>
            </a:r>
            <a:endParaRPr lang="nl-NL" dirty="0"/>
          </a:p>
          <a:p>
            <a:endParaRPr lang="nl-NL" sz="800" dirty="0"/>
          </a:p>
          <a:p>
            <a:pPr>
              <a:buFontTx/>
              <a:buChar char="•"/>
            </a:pPr>
            <a:r>
              <a:rPr lang="nl-NL" dirty="0"/>
              <a:t> </a:t>
            </a:r>
            <a:r>
              <a:rPr lang="nl-NL" dirty="0" smtClean="0"/>
              <a:t>Vertraging van optreden orgaanschade</a:t>
            </a:r>
            <a:endParaRPr lang="nl-NL" dirty="0"/>
          </a:p>
          <a:p>
            <a:endParaRPr lang="nl-NL" sz="800" dirty="0"/>
          </a:p>
          <a:p>
            <a:pPr>
              <a:buFontTx/>
              <a:buChar char="•"/>
            </a:pPr>
            <a:r>
              <a:rPr lang="nl-NL" dirty="0"/>
              <a:t> </a:t>
            </a:r>
            <a:r>
              <a:rPr lang="nl-NL" dirty="0" smtClean="0"/>
              <a:t>Statische preservatiemethode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88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nl-NL" dirty="0" smtClean="0"/>
              <a:t>Orgaanpreservatie</a:t>
            </a:r>
            <a:endParaRPr lang="en-US" dirty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buFontTx/>
              <a:buNone/>
            </a:pPr>
            <a:r>
              <a:rPr lang="nl-NL" dirty="0"/>
              <a:t> </a:t>
            </a:r>
            <a:endParaRPr lang="en-US" dirty="0"/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119563" y="1976438"/>
            <a:ext cx="4249368" cy="292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nl-NL" b="1" dirty="0" err="1" smtClean="0"/>
              <a:t>Hypotherme</a:t>
            </a:r>
            <a:r>
              <a:rPr lang="nl-NL" b="1" dirty="0" smtClean="0"/>
              <a:t> machineperfusie</a:t>
            </a:r>
            <a:endParaRPr lang="nl-NL" b="1" dirty="0"/>
          </a:p>
          <a:p>
            <a:endParaRPr lang="nl-NL" dirty="0"/>
          </a:p>
          <a:p>
            <a:pPr>
              <a:buFontTx/>
              <a:buChar char="•"/>
            </a:pPr>
            <a:r>
              <a:rPr lang="nl-NL" dirty="0"/>
              <a:t> </a:t>
            </a:r>
            <a:r>
              <a:rPr lang="nl-NL" dirty="0" smtClean="0"/>
              <a:t>Bewaren orgaan op </a:t>
            </a:r>
            <a:r>
              <a:rPr lang="nl-NL" dirty="0"/>
              <a:t>machine (1-10</a:t>
            </a:r>
            <a:r>
              <a:rPr lang="nl-NL" dirty="0">
                <a:cs typeface="Arial" pitchFamily="34" charset="0"/>
              </a:rPr>
              <a:t>°</a:t>
            </a:r>
            <a:r>
              <a:rPr lang="nl-NL" dirty="0"/>
              <a:t>C)</a:t>
            </a:r>
          </a:p>
          <a:p>
            <a:endParaRPr lang="nl-NL" sz="800" dirty="0"/>
          </a:p>
          <a:p>
            <a:pPr>
              <a:buFontTx/>
              <a:buChar char="•"/>
            </a:pPr>
            <a:r>
              <a:rPr lang="nl-NL" dirty="0"/>
              <a:t> </a:t>
            </a:r>
            <a:r>
              <a:rPr lang="nl-NL" dirty="0" smtClean="0"/>
              <a:t>Principe</a:t>
            </a:r>
            <a:r>
              <a:rPr lang="nl-NL" dirty="0"/>
              <a:t>: </a:t>
            </a:r>
            <a:r>
              <a:rPr lang="nl-NL" dirty="0" smtClean="0"/>
              <a:t>hypothermie </a:t>
            </a:r>
            <a:r>
              <a:rPr lang="nl-NL" dirty="0"/>
              <a:t>+ </a:t>
            </a:r>
            <a:r>
              <a:rPr lang="nl-NL" dirty="0" smtClean="0"/>
              <a:t>perfusie</a:t>
            </a:r>
            <a:endParaRPr lang="nl-NL" dirty="0"/>
          </a:p>
          <a:p>
            <a:endParaRPr lang="nl-NL" sz="800" dirty="0"/>
          </a:p>
          <a:p>
            <a:pPr>
              <a:buFontTx/>
              <a:buChar char="•"/>
            </a:pPr>
            <a:r>
              <a:rPr lang="nl-NL" dirty="0"/>
              <a:t> </a:t>
            </a:r>
            <a:r>
              <a:rPr lang="nl-NL" dirty="0" smtClean="0"/>
              <a:t>Vertraging optreden orgaanschade</a:t>
            </a:r>
            <a:endParaRPr lang="nl-NL" dirty="0"/>
          </a:p>
          <a:p>
            <a:endParaRPr lang="nl-NL" sz="800" dirty="0"/>
          </a:p>
          <a:p>
            <a:pPr>
              <a:buFontTx/>
              <a:buChar char="•"/>
            </a:pPr>
            <a:r>
              <a:rPr lang="nl-NL" dirty="0"/>
              <a:t> </a:t>
            </a:r>
            <a:r>
              <a:rPr lang="nl-NL" dirty="0" smtClean="0"/>
              <a:t>Continu </a:t>
            </a:r>
            <a:r>
              <a:rPr lang="nl-NL" dirty="0"/>
              <a:t>contact </a:t>
            </a:r>
            <a:r>
              <a:rPr lang="nl-NL" dirty="0" smtClean="0"/>
              <a:t>met preservatievloeistof</a:t>
            </a:r>
            <a:endParaRPr lang="nl-NL" dirty="0"/>
          </a:p>
          <a:p>
            <a:endParaRPr lang="nl-NL" sz="800" dirty="0"/>
          </a:p>
          <a:p>
            <a:pPr>
              <a:buFontTx/>
              <a:buChar char="•"/>
            </a:pPr>
            <a:r>
              <a:rPr lang="nl-NL" dirty="0"/>
              <a:t> </a:t>
            </a:r>
            <a:r>
              <a:rPr lang="nl-NL" dirty="0" smtClean="0"/>
              <a:t>Continue druk op vaat-endotheel</a:t>
            </a:r>
            <a:endParaRPr lang="nl-NL" dirty="0"/>
          </a:p>
          <a:p>
            <a:endParaRPr lang="nl-NL" sz="800" dirty="0"/>
          </a:p>
          <a:p>
            <a:pPr>
              <a:buFontTx/>
              <a:buChar char="•"/>
            </a:pPr>
            <a:r>
              <a:rPr lang="nl-NL" dirty="0"/>
              <a:t> </a:t>
            </a:r>
            <a:r>
              <a:rPr lang="nl-NL" dirty="0" smtClean="0"/>
              <a:t>Dynamische preservatiemethode</a:t>
            </a:r>
            <a:endParaRPr lang="en-US" dirty="0"/>
          </a:p>
        </p:txBody>
      </p:sp>
      <p:pic>
        <p:nvPicPr>
          <p:cNvPr id="22536" name="Picture 8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628775"/>
            <a:ext cx="2087563" cy="165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kidney%20Ass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5"/>
          <a:stretch>
            <a:fillRect/>
          </a:stretch>
        </p:blipFill>
        <p:spPr bwMode="auto">
          <a:xfrm>
            <a:off x="519113" y="4383088"/>
            <a:ext cx="2613025" cy="213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106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068638"/>
            <a:ext cx="1277937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2" name="Picture 14" descr="Airdrive: donor organ transportsyste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005388"/>
            <a:ext cx="3024187" cy="12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181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Machineperfusie</a:t>
            </a:r>
            <a:endParaRPr lang="en-US" dirty="0" smtClean="0"/>
          </a:p>
        </p:txBody>
      </p:sp>
      <p:pic>
        <p:nvPicPr>
          <p:cNvPr id="120836" name="Picture 4" descr="Figure 3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1125" y="1946275"/>
            <a:ext cx="6430963" cy="40751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28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ACC46E67-7107-0B4C-BA69-A83049C8E3DB}" type="slidenum">
              <a:rPr lang="nl-NL" smtClean="0">
                <a:solidFill>
                  <a:srgbClr val="FFFFFF"/>
                </a:solidFill>
              </a:rPr>
              <a:pPr>
                <a:defRPr/>
              </a:pPr>
              <a:t>2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97956" y="351021"/>
            <a:ext cx="3117568" cy="5365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hthoek 6"/>
          <p:cNvSpPr/>
          <p:nvPr/>
        </p:nvSpPr>
        <p:spPr>
          <a:xfrm>
            <a:off x="1914683" y="1889423"/>
            <a:ext cx="2854342" cy="52540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48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Machineperfusie</a:t>
            </a:r>
            <a:endParaRPr lang="en-US" dirty="0" smtClean="0"/>
          </a:p>
        </p:txBody>
      </p:sp>
      <p:pic>
        <p:nvPicPr>
          <p:cNvPr id="121859" name="Picture 3" descr="Figure 3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1275" y="1916113"/>
            <a:ext cx="6500813" cy="4229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8595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Machineperfusie</a:t>
            </a:r>
            <a:endParaRPr lang="en-US" dirty="0" smtClean="0"/>
          </a:p>
        </p:txBody>
      </p:sp>
      <p:pic>
        <p:nvPicPr>
          <p:cNvPr id="122883" name="Picture 3" descr="Figure 3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916113"/>
            <a:ext cx="5535612" cy="41513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543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Machineperfusie</a:t>
            </a:r>
            <a:endParaRPr lang="en-US" dirty="0" smtClean="0"/>
          </a:p>
        </p:txBody>
      </p:sp>
      <p:pic>
        <p:nvPicPr>
          <p:cNvPr id="123907" name="Picture 3" descr="Figure 3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75" y="2349500"/>
            <a:ext cx="3535363" cy="2846388"/>
          </a:xfrm>
          <a:prstGeom prst="rect">
            <a:avLst/>
          </a:prstGeom>
          <a:noFill/>
        </p:spPr>
      </p:pic>
      <p:pic>
        <p:nvPicPr>
          <p:cNvPr id="123908" name="Picture 4" descr="Figure 3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2420938"/>
            <a:ext cx="4068763" cy="2716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741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/>
              <a:t>Cold</a:t>
            </a:r>
            <a:r>
              <a:rPr lang="nl-NL" dirty="0" smtClean="0"/>
              <a:t> storage vs. machineperfusie</a:t>
            </a:r>
            <a:endParaRPr lang="en-US" dirty="0" smtClean="0"/>
          </a:p>
        </p:txBody>
      </p:sp>
      <p:pic>
        <p:nvPicPr>
          <p:cNvPr id="5123" name="Picture 9" descr="Kidney_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725" y="1665456"/>
            <a:ext cx="141605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13"/>
          <p:cNvSpPr txBox="1">
            <a:spLocks noChangeArrowheads="1"/>
          </p:cNvSpPr>
          <p:nvPr/>
        </p:nvSpPr>
        <p:spPr bwMode="auto">
          <a:xfrm>
            <a:off x="2849563" y="1303506"/>
            <a:ext cx="3627437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1400" dirty="0"/>
              <a:t>November 1, 2005 – September 12, 2007</a:t>
            </a:r>
          </a:p>
        </p:txBody>
      </p:sp>
      <p:pic>
        <p:nvPicPr>
          <p:cNvPr id="5125" name="Picture 15" descr="http://www.icytales.com/wp-content/uploads/2016/02/organ-transplant-lunch-cooler-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689644"/>
            <a:ext cx="15287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9" descr="http://mms.businesswire.com/bwapps/mediaserver/ViewMedia?mgid=25056&amp;vid=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r="9589"/>
          <a:stretch>
            <a:fillRect/>
          </a:stretch>
        </p:blipFill>
        <p:spPr bwMode="auto">
          <a:xfrm>
            <a:off x="5980113" y="4713456"/>
            <a:ext cx="1563687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1" descr="http://www.ns-mart.com/uploads/Kidney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1" r="51898"/>
          <a:stretch>
            <a:fillRect/>
          </a:stretch>
        </p:blipFill>
        <p:spPr bwMode="auto">
          <a:xfrm>
            <a:off x="2835275" y="3440281"/>
            <a:ext cx="5175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21" descr="http://www.ns-mart.com/uploads/Kidney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8" t="8081"/>
          <a:stretch>
            <a:fillRect/>
          </a:stretch>
        </p:blipFill>
        <p:spPr bwMode="auto">
          <a:xfrm>
            <a:off x="5829300" y="3418056"/>
            <a:ext cx="517525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Rechte verbindingslijn 2"/>
          <p:cNvCxnSpPr>
            <a:stCxn id="5123" idx="2"/>
          </p:cNvCxnSpPr>
          <p:nvPr/>
        </p:nvCxnSpPr>
        <p:spPr bwMode="auto">
          <a:xfrm>
            <a:off x="4603750" y="2692569"/>
            <a:ext cx="0" cy="80168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130" name="Text Box 13"/>
          <p:cNvSpPr txBox="1">
            <a:spLocks noChangeArrowheads="1"/>
          </p:cNvSpPr>
          <p:nvPr/>
        </p:nvSpPr>
        <p:spPr bwMode="auto">
          <a:xfrm>
            <a:off x="3216275" y="2732256"/>
            <a:ext cx="2892425" cy="5238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  <a:effectLst/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nl-NL" sz="1400" dirty="0" smtClean="0"/>
              <a:t>N=376 </a:t>
            </a:r>
            <a:r>
              <a:rPr lang="nl-NL" sz="1400" dirty="0" err="1" smtClean="0"/>
              <a:t>consecutive</a:t>
            </a:r>
            <a:r>
              <a:rPr lang="nl-NL" sz="1400" dirty="0" smtClean="0"/>
              <a:t> </a:t>
            </a:r>
            <a:r>
              <a:rPr lang="nl-NL" sz="1400" dirty="0" err="1" smtClean="0"/>
              <a:t>kidney</a:t>
            </a:r>
            <a:r>
              <a:rPr lang="nl-NL" sz="1400" dirty="0" smtClean="0"/>
              <a:t> pairs</a:t>
            </a:r>
          </a:p>
          <a:p>
            <a:pPr algn="ctr">
              <a:defRPr/>
            </a:pPr>
            <a:r>
              <a:rPr lang="nl-NL" sz="1400" dirty="0" smtClean="0"/>
              <a:t>294 DBD &amp; 82 DCD</a:t>
            </a:r>
          </a:p>
        </p:txBody>
      </p:sp>
      <p:cxnSp>
        <p:nvCxnSpPr>
          <p:cNvPr id="5" name="Rechte verbindingslijn met pijl 4"/>
          <p:cNvCxnSpPr/>
          <p:nvPr/>
        </p:nvCxnSpPr>
        <p:spPr bwMode="auto">
          <a:xfrm flipH="1">
            <a:off x="3001963" y="3494256"/>
            <a:ext cx="1601787" cy="10668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Rechte verbindingslijn met pijl 6"/>
          <p:cNvCxnSpPr/>
          <p:nvPr/>
        </p:nvCxnSpPr>
        <p:spPr bwMode="auto">
          <a:xfrm>
            <a:off x="4603750" y="3494256"/>
            <a:ext cx="1644650" cy="10668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3895725" y="3951456"/>
            <a:ext cx="14081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1400" dirty="0" err="1"/>
              <a:t>randomization</a:t>
            </a:r>
            <a:endParaRPr lang="nl-NL" sz="1400" dirty="0"/>
          </a:p>
        </p:txBody>
      </p:sp>
      <p:sp>
        <p:nvSpPr>
          <p:cNvPr id="5134" name="Text Box 13"/>
          <p:cNvSpPr txBox="1">
            <a:spLocks noChangeArrowheads="1"/>
          </p:cNvSpPr>
          <p:nvPr/>
        </p:nvSpPr>
        <p:spPr bwMode="auto">
          <a:xfrm>
            <a:off x="1741488" y="6108869"/>
            <a:ext cx="1611312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1400" dirty="0"/>
              <a:t>N=376 </a:t>
            </a:r>
            <a:r>
              <a:rPr lang="nl-NL" sz="1400" dirty="0" err="1"/>
              <a:t>recipients</a:t>
            </a:r>
            <a:endParaRPr lang="nl-NL" sz="1400" dirty="0"/>
          </a:p>
        </p:txBody>
      </p:sp>
      <p:sp>
        <p:nvSpPr>
          <p:cNvPr id="5135" name="Text Box 13"/>
          <p:cNvSpPr txBox="1">
            <a:spLocks noChangeArrowheads="1"/>
          </p:cNvSpPr>
          <p:nvPr/>
        </p:nvSpPr>
        <p:spPr bwMode="auto">
          <a:xfrm>
            <a:off x="5965825" y="6094581"/>
            <a:ext cx="1611313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nl-NL" sz="1400" dirty="0"/>
              <a:t>N=376 </a:t>
            </a:r>
            <a:r>
              <a:rPr lang="nl-NL" sz="1400" dirty="0" err="1"/>
              <a:t>recipients</a:t>
            </a:r>
            <a:endParaRPr lang="nl-NL" sz="1400" dirty="0"/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733800" y="6313656"/>
            <a:ext cx="1803400" cy="307975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nl-NL" sz="1400" dirty="0" smtClean="0"/>
              <a:t>752 </a:t>
            </a:r>
            <a:r>
              <a:rPr lang="nl-NL" sz="1400" dirty="0" err="1" smtClean="0"/>
              <a:t>recipients</a:t>
            </a:r>
            <a:r>
              <a:rPr lang="nl-NL" sz="1400" dirty="0" smtClean="0"/>
              <a:t> total</a:t>
            </a:r>
          </a:p>
        </p:txBody>
      </p:sp>
    </p:spTree>
    <p:extLst>
      <p:ext uri="{BB962C8B-B14F-4D97-AF65-F5344CB8AC3E}">
        <p14:creationId xmlns:p14="http://schemas.microsoft.com/office/powerpoint/2010/main" val="7210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64584"/>
            <a:ext cx="7924800" cy="8382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Minder </a:t>
            </a:r>
            <a:r>
              <a:rPr lang="nl-NL" dirty="0" err="1" smtClean="0"/>
              <a:t>delayed</a:t>
            </a:r>
            <a:r>
              <a:rPr lang="nl-NL" dirty="0" smtClean="0"/>
              <a:t> graft </a:t>
            </a:r>
            <a:r>
              <a:rPr lang="nl-NL" dirty="0" err="1" smtClean="0"/>
              <a:t>function</a:t>
            </a:r>
            <a:r>
              <a:rPr lang="nl-NL" dirty="0" smtClean="0"/>
              <a:t> voor alle typen postmortale donornieren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57375"/>
            <a:ext cx="85344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8191500" y="2657475"/>
            <a:ext cx="514350" cy="1666875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734175" y="6397624"/>
            <a:ext cx="1952625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nl-NL" sz="1000" dirty="0">
                <a:solidFill>
                  <a:schemeClr val="tx2"/>
                </a:solidFill>
              </a:rPr>
              <a:t>Moers et al. N Engl J Med 2012</a:t>
            </a:r>
          </a:p>
        </p:txBody>
      </p:sp>
    </p:spTree>
    <p:extLst>
      <p:ext uri="{BB962C8B-B14F-4D97-AF65-F5344CB8AC3E}">
        <p14:creationId xmlns:p14="http://schemas.microsoft.com/office/powerpoint/2010/main" val="396594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Transplantaatoverleving - overall</a:t>
            </a:r>
          </a:p>
        </p:txBody>
      </p:sp>
      <p:pic>
        <p:nvPicPr>
          <p:cNvPr id="71682" name="Picture 3"/>
          <p:cNvPicPr>
            <a:picLocks noChangeAspect="1" noChangeArrowheads="1"/>
          </p:cNvPicPr>
          <p:nvPr/>
        </p:nvPicPr>
        <p:blipFill>
          <a:blip r:embed="rId2"/>
          <a:srcRect r="17047"/>
          <a:stretch>
            <a:fillRect/>
          </a:stretch>
        </p:blipFill>
        <p:spPr bwMode="auto">
          <a:xfrm>
            <a:off x="1836738" y="1476375"/>
            <a:ext cx="532765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ext Box 4"/>
          <p:cNvSpPr txBox="1">
            <a:spLocks noChangeArrowheads="1"/>
          </p:cNvSpPr>
          <p:nvPr/>
        </p:nvSpPr>
        <p:spPr bwMode="auto">
          <a:xfrm>
            <a:off x="6731000" y="6397625"/>
            <a:ext cx="1952625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nl-NL" sz="1000">
                <a:solidFill>
                  <a:schemeClr val="tx2"/>
                </a:solidFill>
              </a:rPr>
              <a:t>Moers et al. N Engl J Med 2012</a:t>
            </a:r>
          </a:p>
        </p:txBody>
      </p:sp>
    </p:spTree>
    <p:extLst>
      <p:ext uri="{BB962C8B-B14F-4D97-AF65-F5344CB8AC3E}">
        <p14:creationId xmlns:p14="http://schemas.microsoft.com/office/powerpoint/2010/main" val="217791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Transplantaatoverleving </a:t>
            </a:r>
            <a:r>
              <a:rPr lang="nl-NL" dirty="0" smtClean="0"/>
              <a:t>– ECD</a:t>
            </a:r>
          </a:p>
        </p:txBody>
      </p:sp>
      <p:pic>
        <p:nvPicPr>
          <p:cNvPr id="72706" name="Picture 3"/>
          <p:cNvPicPr>
            <a:picLocks noChangeAspect="1" noChangeArrowheads="1"/>
          </p:cNvPicPr>
          <p:nvPr/>
        </p:nvPicPr>
        <p:blipFill>
          <a:blip r:embed="rId2"/>
          <a:srcRect r="17412"/>
          <a:stretch>
            <a:fillRect/>
          </a:stretch>
        </p:blipFill>
        <p:spPr bwMode="auto">
          <a:xfrm>
            <a:off x="1841500" y="1341438"/>
            <a:ext cx="5394325" cy="522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6734175" y="6397624"/>
            <a:ext cx="1952625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nl-NL" sz="1000" dirty="0">
                <a:solidFill>
                  <a:schemeClr val="tx2"/>
                </a:solidFill>
              </a:rPr>
              <a:t>Moers et al. N Engl J Med 2012</a:t>
            </a:r>
          </a:p>
        </p:txBody>
      </p:sp>
    </p:spTree>
    <p:extLst>
      <p:ext uri="{BB962C8B-B14F-4D97-AF65-F5344CB8AC3E}">
        <p14:creationId xmlns:p14="http://schemas.microsoft.com/office/powerpoint/2010/main" val="174650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1"/>
          <p:cNvSpPr>
            <a:spLocks noGrp="1"/>
          </p:cNvSpPr>
          <p:nvPr>
            <p:ph type="ctrTitle"/>
          </p:nvPr>
        </p:nvSpPr>
        <p:spPr bwMode="auto">
          <a:xfrm>
            <a:off x="576263" y="428625"/>
            <a:ext cx="8172201" cy="5232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Verdana" charset="0"/>
                <a:cs typeface="Verdana" charset="0"/>
              </a:rPr>
              <a:t>Klinische machineperfusie UMCG</a:t>
            </a:r>
            <a:endParaRPr lang="nl-NL" dirty="0">
              <a:latin typeface="Verdana" charset="0"/>
              <a:cs typeface="Verdana" charset="0"/>
            </a:endParaRPr>
          </a:p>
        </p:txBody>
      </p:sp>
      <p:sp>
        <p:nvSpPr>
          <p:cNvPr id="46083" name="Tijdelijke aanduiding voor dianummer 3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D3040C-82F3-6B44-B835-DD97218158F9}" type="slidenum">
              <a:rPr lang="nl-NL" sz="1100">
                <a:solidFill>
                  <a:srgbClr val="FFFFFF"/>
                </a:solidFill>
                <a:latin typeface="Verdana" charset="0"/>
                <a:cs typeface="Verdana" charset="0"/>
              </a:rPr>
              <a:pPr eaLnBrk="1" hangingPunct="1"/>
              <a:t>27</a:t>
            </a:fld>
            <a:endParaRPr lang="nl-NL" sz="1100">
              <a:solidFill>
                <a:srgbClr val="FFFFFF"/>
              </a:solidFill>
              <a:latin typeface="Verdana" charset="0"/>
              <a:cs typeface="Verdana" charset="0"/>
            </a:endParaRPr>
          </a:p>
        </p:txBody>
      </p:sp>
      <p:sp>
        <p:nvSpPr>
          <p:cNvPr id="46084" name="Tijdelijke aanduiding voor voettekst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nl-NL" sz="1100">
              <a:solidFill>
                <a:srgbClr val="FFFFFF"/>
              </a:solidFill>
              <a:latin typeface="Verdana" charset="0"/>
              <a:ea typeface="Geneva" charset="0"/>
            </a:endParaRPr>
          </a:p>
        </p:txBody>
      </p:sp>
      <p:pic>
        <p:nvPicPr>
          <p:cNvPr id="7" name="Picture 2" descr="http://www.organ-recovery.com/filebin/images/pageBlocks/lifeport-1.1-resiz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3" r="8384"/>
          <a:stretch/>
        </p:blipFill>
        <p:spPr bwMode="auto">
          <a:xfrm>
            <a:off x="1979712" y="1318560"/>
            <a:ext cx="1273464" cy="96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organ-assist.nl/websites/672/images/kidney-assist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71" y="1268760"/>
            <a:ext cx="1273208" cy="106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OPE lever op de po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381" y="4319106"/>
            <a:ext cx="1339841" cy="10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img.scoop.it/XRg639Mi3KVlsOJPdEkvC4XXXL4j3HpexhjNOf_P3YmryPKwJ94QGRtDb3Sbc6K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73" y="2852937"/>
            <a:ext cx="1350149" cy="100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organ-assist.nl/websites/672/images/lungassist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1" t="6070" r="13919" b="18857"/>
          <a:stretch/>
        </p:blipFill>
        <p:spPr bwMode="auto">
          <a:xfrm>
            <a:off x="539552" y="2564904"/>
            <a:ext cx="1296144" cy="147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organ-assist.nl/websites/672/images/liverassistproductpa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42" y="4197328"/>
            <a:ext cx="1036164" cy="128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4011466" y="1346851"/>
            <a:ext cx="4032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 smtClean="0">
                <a:solidFill>
                  <a:srgbClr val="FF7D00"/>
                </a:solidFill>
                <a:ea typeface="ＭＳ Ｐゴシック" charset="0"/>
              </a:rPr>
              <a:t>Nier - hypotherm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dirty="0" smtClean="0">
                <a:solidFill>
                  <a:srgbClr val="223A75"/>
                </a:solidFill>
                <a:ea typeface="ＭＳ Ｐゴシック" charset="0"/>
              </a:rPr>
              <a:t>100% standaard praktijk</a:t>
            </a:r>
            <a:endParaRPr lang="nl-NL" dirty="0">
              <a:solidFill>
                <a:srgbClr val="223A75"/>
              </a:solidFill>
              <a:ea typeface="ＭＳ Ｐゴシック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4006535" y="2941493"/>
            <a:ext cx="4032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 smtClean="0">
                <a:solidFill>
                  <a:srgbClr val="FF7D00"/>
                </a:solidFill>
                <a:ea typeface="ＭＳ Ｐゴシック" charset="0"/>
              </a:rPr>
              <a:t>Long - </a:t>
            </a:r>
            <a:r>
              <a:rPr lang="nl-NL" sz="2400" dirty="0" err="1" smtClean="0">
                <a:solidFill>
                  <a:srgbClr val="FF7D00"/>
                </a:solidFill>
                <a:ea typeface="ＭＳ Ｐゴシック" charset="0"/>
              </a:rPr>
              <a:t>normotherm</a:t>
            </a:r>
            <a:endParaRPr lang="nl-NL" sz="2400" dirty="0" smtClean="0">
              <a:solidFill>
                <a:srgbClr val="FF7D00"/>
              </a:solidFill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dirty="0" smtClean="0">
                <a:solidFill>
                  <a:srgbClr val="223A75"/>
                </a:solidFill>
                <a:ea typeface="ＭＳ Ｐゴシック" charset="0"/>
              </a:rPr>
              <a:t>standaard praktijk – zo nodig</a:t>
            </a:r>
            <a:endParaRPr lang="nl-NL" dirty="0">
              <a:solidFill>
                <a:srgbClr val="223A75"/>
              </a:solidFill>
              <a:ea typeface="ＭＳ Ｐゴシック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4011466" y="4432398"/>
            <a:ext cx="45209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 smtClean="0">
                <a:solidFill>
                  <a:srgbClr val="FF7D00"/>
                </a:solidFill>
                <a:ea typeface="ＭＳ Ｐゴシック" charset="0"/>
              </a:rPr>
              <a:t>Lever - hypotherm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dirty="0">
                <a:solidFill>
                  <a:srgbClr val="223A75"/>
                </a:solidFill>
                <a:ea typeface="ＭＳ Ｐゴシック" charset="0"/>
              </a:rPr>
              <a:t>k</a:t>
            </a:r>
            <a:r>
              <a:rPr lang="nl-NL" dirty="0" smtClean="0">
                <a:solidFill>
                  <a:srgbClr val="223A75"/>
                </a:solidFill>
                <a:ea typeface="ＭＳ Ｐゴシック" charset="0"/>
              </a:rPr>
              <a:t>linische studie – HMP vs. CS</a:t>
            </a:r>
            <a:endParaRPr lang="nl-NL" dirty="0">
              <a:solidFill>
                <a:srgbClr val="223A75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6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954107"/>
          </a:xfrm>
        </p:spPr>
        <p:txBody>
          <a:bodyPr/>
          <a:lstStyle/>
          <a:p>
            <a:r>
              <a:rPr lang="nl-NL" dirty="0" err="1" smtClean="0"/>
              <a:t>Organ</a:t>
            </a:r>
            <a:r>
              <a:rPr lang="nl-NL" dirty="0" smtClean="0"/>
              <a:t> </a:t>
            </a:r>
            <a:r>
              <a:rPr lang="nl-NL" dirty="0" err="1" smtClean="0"/>
              <a:t>preservation</a:t>
            </a:r>
            <a:r>
              <a:rPr lang="nl-NL" dirty="0" smtClean="0"/>
              <a:t> and </a:t>
            </a:r>
            <a:r>
              <a:rPr lang="nl-NL" dirty="0" err="1" smtClean="0"/>
              <a:t>resuscitation</a:t>
            </a:r>
            <a:r>
              <a:rPr lang="nl-NL" dirty="0" smtClean="0"/>
              <a:t> unit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FC8212B-5CC0-DA43-B5E4-10E32BF7C9A6}" type="slidenum">
              <a:rPr lang="nl-NL" smtClean="0">
                <a:solidFill>
                  <a:srgbClr val="FFFFFF"/>
                </a:solidFill>
              </a:rPr>
              <a:pPr>
                <a:defRPr/>
              </a:pPr>
              <a:t>28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6" name="Picture 2" descr="G:\COL\medewerker\Rianne v R\PhD\Organ preservation and rescusitation unit\PR\OPR Unit - in gebru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02" y="1777734"/>
            <a:ext cx="3977613" cy="286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G:\COL\medewerker\Rianne v R\PhD\Organ preservation and rescusitation unit\PR\OPR Uni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77734"/>
            <a:ext cx="3671591" cy="2917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3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</p:spPr>
        <p:txBody>
          <a:bodyPr/>
          <a:lstStyle/>
          <a:p>
            <a:r>
              <a:rPr lang="nl-NL" dirty="0" smtClean="0"/>
              <a:t>Experimentele orgaanperfusie UMCG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FC8212B-5CC0-DA43-B5E4-10E32BF7C9A6}" type="slidenum">
              <a:rPr lang="nl-NL" smtClean="0">
                <a:solidFill>
                  <a:srgbClr val="FFFFFF"/>
                </a:solidFill>
              </a:rPr>
              <a:pPr>
                <a:defRPr/>
              </a:pPr>
              <a:t>29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8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60" r="11695" b="26692"/>
          <a:stretch/>
        </p:blipFill>
        <p:spPr>
          <a:xfrm>
            <a:off x="5112262" y="1628800"/>
            <a:ext cx="2052026" cy="153518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52" y="1632725"/>
            <a:ext cx="2046913" cy="153518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688" y="1628801"/>
            <a:ext cx="2051344" cy="1538508"/>
          </a:xfrm>
          <a:prstGeom prst="rect">
            <a:avLst/>
          </a:prstGeom>
        </p:spPr>
      </p:pic>
      <p:pic>
        <p:nvPicPr>
          <p:cNvPr id="9" name="Afbeelding 8" descr="Foto 11-01-16 17 18 1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152" y="3789040"/>
            <a:ext cx="2023281" cy="1517461"/>
          </a:xfrm>
          <a:prstGeom prst="rect">
            <a:avLst/>
          </a:prstGeom>
        </p:spPr>
      </p:pic>
      <p:pic>
        <p:nvPicPr>
          <p:cNvPr id="10" name="Afbeelding 9" descr="Foto 22-03-16 11 12 3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8688" y="3794334"/>
            <a:ext cx="2016224" cy="1512168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539152" y="118746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dirty="0" smtClean="0">
                <a:solidFill>
                  <a:srgbClr val="FF7D00"/>
                </a:solidFill>
                <a:ea typeface="ＭＳ Ｐゴシック" charset="0"/>
              </a:rPr>
              <a:t>Nier– rat/muis</a:t>
            </a:r>
            <a:endParaRPr lang="nl-NL" dirty="0">
              <a:solidFill>
                <a:srgbClr val="FF7D00"/>
              </a:solidFill>
              <a:ea typeface="ＭＳ Ｐゴシック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539152" y="335699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dirty="0" smtClean="0">
                <a:solidFill>
                  <a:srgbClr val="FF7D00"/>
                </a:solidFill>
                <a:ea typeface="ＭＳ Ｐゴシック" charset="0"/>
              </a:rPr>
              <a:t>Nier – varken</a:t>
            </a:r>
            <a:endParaRPr lang="nl-NL" dirty="0">
              <a:solidFill>
                <a:srgbClr val="FF7D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57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media.tumblr.com/9a409b60504844d3953cf35adb28f639/tumblr_inline_mn3sw9JjUi1qz4rg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812" y="3077300"/>
            <a:ext cx="3924777" cy="313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nl-NL" dirty="0" smtClean="0"/>
              <a:t>Niertransplantatie</a:t>
            </a:r>
            <a:endParaRPr lang="en-US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r>
              <a:rPr lang="nl-NL" dirty="0" smtClean="0"/>
              <a:t>Beste behandeling voor eindstadium nierfalen</a:t>
            </a:r>
            <a:endParaRPr lang="nl-NL" dirty="0"/>
          </a:p>
          <a:p>
            <a:r>
              <a:rPr lang="nl-NL" dirty="0" smtClean="0"/>
              <a:t>Betere overleving vergeleken met dialyse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0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</p:spPr>
        <p:txBody>
          <a:bodyPr/>
          <a:lstStyle/>
          <a:p>
            <a:r>
              <a:rPr lang="nl-NL" dirty="0" smtClean="0"/>
              <a:t>Experimentele orgaanperfusie UMCG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FC8212B-5CC0-DA43-B5E4-10E32BF7C9A6}" type="slidenum">
              <a:rPr lang="nl-NL" smtClean="0">
                <a:solidFill>
                  <a:srgbClr val="FFFFFF"/>
                </a:solidFill>
              </a:rPr>
              <a:pPr>
                <a:defRPr/>
              </a:pPr>
              <a:t>30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39152" y="118746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dirty="0" smtClean="0">
                <a:solidFill>
                  <a:srgbClr val="FF7D00"/>
                </a:solidFill>
                <a:ea typeface="ＭＳ Ｐゴシック" charset="0"/>
              </a:rPr>
              <a:t>Lever – rat/muis</a:t>
            </a:r>
            <a:endParaRPr lang="nl-NL" dirty="0">
              <a:solidFill>
                <a:srgbClr val="FF7D00"/>
              </a:solidFill>
              <a:ea typeface="ＭＳ Ｐゴシック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539152" y="3356992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dirty="0" smtClean="0">
                <a:solidFill>
                  <a:srgbClr val="FF7D00"/>
                </a:solidFill>
                <a:ea typeface="ＭＳ Ｐゴシック" charset="0"/>
              </a:rPr>
              <a:t>Lever – varken &amp; afgekeurd humaan</a:t>
            </a:r>
            <a:endParaRPr lang="nl-NL" dirty="0">
              <a:solidFill>
                <a:srgbClr val="FF7D00"/>
              </a:solidFill>
              <a:ea typeface="ＭＳ Ｐゴシック" charset="0"/>
            </a:endParaRPr>
          </a:p>
        </p:txBody>
      </p:sp>
      <p:pic>
        <p:nvPicPr>
          <p:cNvPr id="13" name="Picture 2" descr="G:\COL\medewerker\Oud\Sanna\MP - humaan\Experiments\HUM 9\photo\Picture 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1048"/>
            <a:ext cx="1800119" cy="134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63" y="3856406"/>
            <a:ext cx="1806223" cy="135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402" y="3856978"/>
            <a:ext cx="1814364" cy="1357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fbeelding 17"/>
          <p:cNvPicPr/>
          <p:nvPr/>
        </p:nvPicPr>
        <p:blipFill>
          <a:blip r:embed="rId5">
            <a:lum bright="20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679" y="1608272"/>
            <a:ext cx="2012337" cy="1460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71" y="1608273"/>
            <a:ext cx="1947582" cy="146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30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6000" y="428399"/>
            <a:ext cx="7992000" cy="523220"/>
          </a:xfrm>
        </p:spPr>
        <p:txBody>
          <a:bodyPr/>
          <a:lstStyle/>
          <a:p>
            <a:r>
              <a:rPr lang="nl-NL" dirty="0" smtClean="0"/>
              <a:t>Experimentele orgaanperfusie UMCG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0FC8212B-5CC0-DA43-B5E4-10E32BF7C9A6}" type="slidenum">
              <a:rPr lang="nl-NL" smtClean="0">
                <a:solidFill>
                  <a:srgbClr val="FFFFFF"/>
                </a:solidFill>
              </a:rPr>
              <a:pPr>
                <a:defRPr/>
              </a:pPr>
              <a:t>31</a:t>
            </a:fld>
            <a:endParaRPr lang="nl-NL">
              <a:solidFill>
                <a:srgbClr val="FFFFFF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endParaRPr lang="nl-NL">
              <a:solidFill>
                <a:srgbClr val="FFFFFF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539152" y="1187460"/>
            <a:ext cx="431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dirty="0" smtClean="0">
                <a:solidFill>
                  <a:srgbClr val="FF7D00"/>
                </a:solidFill>
                <a:ea typeface="ＭＳ Ｐゴシック" charset="0"/>
              </a:rPr>
              <a:t>Pancreas – varken &amp; afgekeurd humaan</a:t>
            </a:r>
            <a:endParaRPr lang="nl-NL" dirty="0">
              <a:solidFill>
                <a:srgbClr val="FF7D00"/>
              </a:solidFill>
              <a:ea typeface="ＭＳ Ｐゴシック" charset="0"/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539152" y="335699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dirty="0" smtClean="0">
                <a:solidFill>
                  <a:srgbClr val="FF7D00"/>
                </a:solidFill>
                <a:ea typeface="ＭＳ Ｐゴシック" charset="0"/>
              </a:rPr>
              <a:t>Long – rat</a:t>
            </a:r>
            <a:endParaRPr lang="nl-NL" dirty="0">
              <a:solidFill>
                <a:srgbClr val="FF7D00"/>
              </a:solidFill>
              <a:ea typeface="ＭＳ Ｐゴシック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4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797" b="5645"/>
          <a:stretch/>
        </p:blipFill>
        <p:spPr bwMode="auto">
          <a:xfrm>
            <a:off x="539152" y="1628800"/>
            <a:ext cx="3345657" cy="161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E:\long.jp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6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914" y="3789508"/>
            <a:ext cx="1005798" cy="134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Foto EVLP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1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16" t="13313"/>
          <a:stretch/>
        </p:blipFill>
        <p:spPr bwMode="auto">
          <a:xfrm>
            <a:off x="539152" y="3789040"/>
            <a:ext cx="1102618" cy="133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07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524165" y="1835706"/>
            <a:ext cx="8229600" cy="1143000"/>
          </a:xfrm>
        </p:spPr>
        <p:txBody>
          <a:bodyPr/>
          <a:lstStyle/>
          <a:p>
            <a:r>
              <a:rPr lang="nl-NL" sz="6000" dirty="0" smtClean="0">
                <a:ea typeface="ＭＳ Ｐゴシック" pitchFamily="34" charset="-128"/>
              </a:rPr>
              <a:t>Het klinische probleem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4"/>
          <a:stretch/>
        </p:blipFill>
        <p:spPr bwMode="auto">
          <a:xfrm>
            <a:off x="1854058" y="3318877"/>
            <a:ext cx="2189697" cy="183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268" y="3318877"/>
            <a:ext cx="2747646" cy="183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17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>
          <a:xfrm>
            <a:off x="519113" y="274638"/>
            <a:ext cx="8229600" cy="1143000"/>
          </a:xfrm>
        </p:spPr>
        <p:txBody>
          <a:bodyPr/>
          <a:lstStyle/>
          <a:p>
            <a:r>
              <a:rPr lang="nl-NL" sz="6000" dirty="0" smtClean="0">
                <a:ea typeface="ＭＳ Ｐゴシック" pitchFamily="34" charset="-128"/>
              </a:rPr>
              <a:t>De dienstdoende</a:t>
            </a:r>
          </a:p>
        </p:txBody>
      </p:sp>
      <p:pic>
        <p:nvPicPr>
          <p:cNvPr id="9219" name="Picture 7" descr="https://annicvw-wp-content.s3-eu-west-1.amazonaws.com/wp-content/uploads/2013/06/bar-refaeli-passionata-fall-winter-2013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2259013"/>
            <a:ext cx="3043237" cy="37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2228850"/>
            <a:ext cx="3048000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1351095" y="1492979"/>
            <a:ext cx="283532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2400" dirty="0" smtClean="0">
                <a:solidFill>
                  <a:srgbClr val="C00000"/>
                </a:solidFill>
                <a:latin typeface="+mj-lt"/>
                <a:ea typeface="ＭＳ Ｐゴシック" pitchFamily="-103" charset="-128"/>
              </a:rPr>
              <a:t>Transplantatiechirurg</a:t>
            </a:r>
            <a:endParaRPr lang="nl-NL" sz="2400" dirty="0">
              <a:solidFill>
                <a:srgbClr val="C00000"/>
              </a:solidFill>
              <a:latin typeface="+mj-lt"/>
              <a:ea typeface="ＭＳ Ｐゴシック" pitchFamily="-103" charset="-128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5084464" y="1514118"/>
            <a:ext cx="316695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nl-NL" sz="2400" dirty="0" err="1" smtClean="0">
                <a:solidFill>
                  <a:srgbClr val="C00000"/>
                </a:solidFill>
                <a:latin typeface="+mj-lt"/>
                <a:ea typeface="ＭＳ Ｐゴシック" pitchFamily="-103" charset="-128"/>
              </a:rPr>
              <a:t>Transplantatienefroloog</a:t>
            </a:r>
            <a:endParaRPr lang="nl-NL" sz="2400" dirty="0">
              <a:solidFill>
                <a:srgbClr val="C00000"/>
              </a:solidFill>
              <a:latin typeface="+mj-lt"/>
              <a:ea typeface="ＭＳ Ｐゴシック" pitchFamily="-10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139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5397023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400" dirty="0" smtClean="0">
              <a:solidFill>
                <a:srgbClr val="000000"/>
              </a:solidFill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000000"/>
              </a:solidFill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3249" name="Tijdelijke aanduiding voor dianumm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61A4D8-AEC0-8D4C-86A3-FC801F0930FC}" type="slidenum">
              <a:rPr lang="nl-NL" sz="1100">
                <a:solidFill>
                  <a:srgbClr val="FFFFFF"/>
                </a:solidFill>
                <a:latin typeface="Verdana" charset="0"/>
                <a:cs typeface="Verdana" charset="0"/>
              </a:rPr>
              <a:pPr eaLnBrk="1" hangingPunct="1"/>
              <a:t>34</a:t>
            </a:fld>
            <a:endParaRPr lang="nl-NL" sz="1100">
              <a:solidFill>
                <a:srgbClr val="FFFFFF"/>
              </a:solidFill>
              <a:latin typeface="Verdana" charset="0"/>
              <a:cs typeface="Verdana" charset="0"/>
            </a:endParaRPr>
          </a:p>
        </p:txBody>
      </p:sp>
      <p:sp>
        <p:nvSpPr>
          <p:cNvPr id="53250" name="Tijdelijke aanduiding voor voettekst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nl-NL" sz="1100">
              <a:solidFill>
                <a:srgbClr val="FFFFFF"/>
              </a:solidFill>
              <a:latin typeface="Verdana" charset="0"/>
              <a:ea typeface="Geneva" charset="0"/>
            </a:endParaRPr>
          </a:p>
        </p:txBody>
      </p:sp>
      <p:pic>
        <p:nvPicPr>
          <p:cNvPr id="5" name="Picture 7" descr="https://femkevanrossum.files.wordpress.com/2015/06/glazen-bol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00743"/>
            <a:ext cx="7920880" cy="528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2"/>
          <p:cNvSpPr txBox="1">
            <a:spLocks/>
          </p:cNvSpPr>
          <p:nvPr/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Geneva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9pPr>
          </a:lstStyle>
          <a:p>
            <a:pPr defTabSz="914400"/>
            <a:r>
              <a:rPr lang="nl-NL" sz="2800" b="1" dirty="0" smtClean="0">
                <a:solidFill>
                  <a:srgbClr val="1A276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Hypothese</a:t>
            </a:r>
            <a:endParaRPr lang="nl-NL" sz="2800" b="1" dirty="0">
              <a:solidFill>
                <a:srgbClr val="1A276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3130106" y="3401248"/>
            <a:ext cx="3179075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 smtClean="0">
                <a:solidFill>
                  <a:srgbClr val="000000"/>
                </a:solidFill>
                <a:ea typeface="ＭＳ Ｐゴシック" charset="0"/>
              </a:rPr>
              <a:t>Met alleen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000000"/>
                </a:solidFill>
                <a:ea typeface="ＭＳ Ｐゴシック" charset="0"/>
              </a:rPr>
              <a:t>k</a:t>
            </a:r>
            <a:r>
              <a:rPr lang="nl-NL" sz="2400" dirty="0" smtClean="0">
                <a:solidFill>
                  <a:srgbClr val="000000"/>
                </a:solidFill>
                <a:ea typeface="ＭＳ Ｐゴシック" charset="0"/>
              </a:rPr>
              <a:t>linische waarden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000000"/>
                </a:solidFill>
                <a:ea typeface="ＭＳ Ｐゴシック" charset="0"/>
              </a:rPr>
              <a:t>k</a:t>
            </a:r>
            <a:r>
              <a:rPr lang="nl-NL" sz="2400" dirty="0" smtClean="0">
                <a:solidFill>
                  <a:srgbClr val="000000"/>
                </a:solidFill>
                <a:ea typeface="ＭＳ Ｐゴシック" charset="0"/>
              </a:rPr>
              <a:t>un je </a:t>
            </a:r>
            <a:r>
              <a:rPr lang="nl-NL" sz="2400" dirty="0" err="1" smtClean="0">
                <a:solidFill>
                  <a:srgbClr val="000000"/>
                </a:solidFill>
                <a:ea typeface="ＭＳ Ｐゴシック" charset="0"/>
              </a:rPr>
              <a:t>Tx</a:t>
            </a:r>
            <a:r>
              <a:rPr lang="nl-NL" sz="2400" dirty="0" smtClean="0">
                <a:solidFill>
                  <a:srgbClr val="000000"/>
                </a:solidFill>
                <a:ea typeface="ＭＳ Ｐゴシック" charset="0"/>
              </a:rPr>
              <a:t>-uitkomst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 smtClean="0">
                <a:solidFill>
                  <a:srgbClr val="000000"/>
                </a:solidFill>
                <a:ea typeface="ＭＳ Ｐゴシック" charset="0"/>
              </a:rPr>
              <a:t>voorspellen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nl-NL" sz="800" dirty="0" smtClean="0">
              <a:solidFill>
                <a:srgbClr val="000000"/>
              </a:solidFill>
              <a:ea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 err="1" smtClean="0">
                <a:solidFill>
                  <a:srgbClr val="A41528"/>
                </a:solidFill>
                <a:ea typeface="ＭＳ Ｐゴシック" charset="0"/>
              </a:rPr>
              <a:t>delayed</a:t>
            </a:r>
            <a:r>
              <a:rPr lang="nl-NL" sz="2400" dirty="0" smtClean="0">
                <a:solidFill>
                  <a:srgbClr val="A41528"/>
                </a:solidFill>
                <a:ea typeface="ＭＳ Ｐゴシック" charset="0"/>
              </a:rPr>
              <a:t> graft </a:t>
            </a:r>
            <a:r>
              <a:rPr lang="nl-NL" sz="2400" dirty="0" err="1" smtClean="0">
                <a:solidFill>
                  <a:srgbClr val="A41528"/>
                </a:solidFill>
                <a:ea typeface="ＭＳ Ｐゴシック" charset="0"/>
              </a:rPr>
              <a:t>function</a:t>
            </a:r>
            <a:endParaRPr lang="nl-NL" sz="2400" dirty="0" smtClean="0">
              <a:solidFill>
                <a:srgbClr val="A41528"/>
              </a:solidFill>
              <a:ea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2400" dirty="0">
                <a:solidFill>
                  <a:srgbClr val="A41528"/>
                </a:solidFill>
                <a:ea typeface="ＭＳ Ｐゴシック" charset="0"/>
              </a:rPr>
              <a:t>g</a:t>
            </a:r>
            <a:r>
              <a:rPr lang="nl-NL" sz="2400" dirty="0" smtClean="0">
                <a:solidFill>
                  <a:srgbClr val="A41528"/>
                </a:solidFill>
                <a:ea typeface="ＭＳ Ｐゴシック" charset="0"/>
              </a:rPr>
              <a:t>raft survival</a:t>
            </a:r>
            <a:endParaRPr lang="nl-NL" sz="2400" dirty="0">
              <a:solidFill>
                <a:srgbClr val="A41528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3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5397023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400" dirty="0" smtClean="0">
              <a:solidFill>
                <a:srgbClr val="000000"/>
              </a:solidFill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000000"/>
              </a:solidFill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3249" name="Tijdelijke aanduiding voor dianumm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61A4D8-AEC0-8D4C-86A3-FC801F0930FC}" type="slidenum">
              <a:rPr lang="nl-NL" sz="1100">
                <a:solidFill>
                  <a:srgbClr val="FFFFFF"/>
                </a:solidFill>
                <a:latin typeface="Verdana" charset="0"/>
                <a:cs typeface="Verdana" charset="0"/>
              </a:rPr>
              <a:pPr eaLnBrk="1" hangingPunct="1"/>
              <a:t>35</a:t>
            </a:fld>
            <a:endParaRPr lang="nl-NL" sz="1100">
              <a:solidFill>
                <a:srgbClr val="FFFFFF"/>
              </a:solidFill>
              <a:latin typeface="Verdana" charset="0"/>
              <a:cs typeface="Verdana" charset="0"/>
            </a:endParaRPr>
          </a:p>
        </p:txBody>
      </p:sp>
      <p:sp>
        <p:nvSpPr>
          <p:cNvPr id="53250" name="Tijdelijke aanduiding voor voettekst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nl-NL" sz="1100">
              <a:solidFill>
                <a:srgbClr val="FFFFFF"/>
              </a:solidFill>
              <a:latin typeface="Verdana" charset="0"/>
              <a:ea typeface="Geneva" charset="0"/>
            </a:endParaRPr>
          </a:p>
        </p:txBody>
      </p:sp>
      <p:sp>
        <p:nvSpPr>
          <p:cNvPr id="5" name="Titel 2"/>
          <p:cNvSpPr txBox="1">
            <a:spLocks/>
          </p:cNvSpPr>
          <p:nvPr/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Geneva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9pPr>
          </a:lstStyle>
          <a:p>
            <a:pPr defTabSz="914400"/>
            <a:r>
              <a:rPr lang="nl-NL" sz="2800" b="1" dirty="0" smtClean="0">
                <a:solidFill>
                  <a:srgbClr val="1A276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Methode</a:t>
            </a:r>
            <a:endParaRPr lang="nl-NL" sz="2800" b="1" dirty="0">
              <a:solidFill>
                <a:srgbClr val="1A276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Prostokąt 12"/>
          <p:cNvSpPr/>
          <p:nvPr/>
        </p:nvSpPr>
        <p:spPr>
          <a:xfrm>
            <a:off x="2555776" y="1196752"/>
            <a:ext cx="4001289" cy="11079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Data from the Dutch Organ Transplantation Registry</a:t>
            </a:r>
            <a:r>
              <a:rPr lang="en-US" altLang="en-US" sz="1200" b="1" dirty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</a:p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All </a:t>
            </a:r>
            <a:r>
              <a:rPr lang="en-US" altLang="en-US" sz="1200" b="1" dirty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renal transplants between </a:t>
            </a:r>
            <a:r>
              <a:rPr lang="en-US" altLang="en-US" sz="1200" b="1" dirty="0" smtClean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2000 </a:t>
            </a:r>
            <a:r>
              <a:rPr lang="en-US" altLang="en-US" sz="1200" b="1" dirty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and </a:t>
            </a:r>
            <a:r>
              <a:rPr lang="en-US" altLang="en-US" sz="1200" b="1" dirty="0" smtClean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2015 (16-year period), </a:t>
            </a:r>
            <a:r>
              <a:rPr lang="en-US" altLang="en-US" sz="1200" b="1" dirty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from deceased donors aged 50 years and older, carried out in any of the 8 transplant centres in The </a:t>
            </a:r>
            <a:r>
              <a:rPr lang="en-US" altLang="en-US" sz="1200" b="1" dirty="0" smtClean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Netherlands (n=3505). </a:t>
            </a:r>
            <a:endParaRPr lang="en-US" altLang="en-US" sz="1200" dirty="0">
              <a:solidFill>
                <a:srgbClr val="000000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7" name="Prostokąt 12"/>
          <p:cNvSpPr/>
          <p:nvPr/>
        </p:nvSpPr>
        <p:spPr>
          <a:xfrm>
            <a:off x="611560" y="3772197"/>
            <a:ext cx="3155844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Multivariable logistic regression models</a:t>
            </a:r>
          </a:p>
          <a:p>
            <a:pPr marL="171450" indent="-171450" algn="just" defTabSz="914400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200" b="1" dirty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R</a:t>
            </a:r>
            <a:r>
              <a:rPr lang="en-US" altLang="en-US" sz="1200" b="1" dirty="0" smtClean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isk of DGF</a:t>
            </a:r>
          </a:p>
          <a:p>
            <a:pPr marL="171450" indent="-171450" algn="just" defTabSz="914400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200" b="1" dirty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Risk of "</a:t>
            </a:r>
            <a:r>
              <a:rPr lang="en-US" altLang="en-US" sz="1200" b="1" dirty="0" err="1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unfavourable</a:t>
            </a:r>
            <a:r>
              <a:rPr lang="en-US" altLang="en-US" sz="1200" b="1" dirty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altLang="en-US" sz="1200" b="1" dirty="0" smtClean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outcome“ (defined </a:t>
            </a:r>
            <a:r>
              <a:rPr lang="en-US" altLang="en-US" sz="1200" b="1" dirty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as graft failure or death within 1 year, or an </a:t>
            </a:r>
            <a:r>
              <a:rPr lang="en-US" altLang="en-US" sz="1200" b="1" dirty="0" err="1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eGFR</a:t>
            </a:r>
            <a:r>
              <a:rPr lang="en-US" altLang="en-US" sz="1200" b="1" dirty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&lt;30ml/min at 1 year </a:t>
            </a:r>
            <a:r>
              <a:rPr lang="en-US" altLang="en-US" sz="1200" b="1" dirty="0" smtClean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post-transplant</a:t>
            </a:r>
            <a:r>
              <a:rPr lang="en-US" altLang="en-US" sz="1200" b="1" dirty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)</a:t>
            </a:r>
            <a:endParaRPr lang="en-US" altLang="en-US" sz="1200" b="1" dirty="0" smtClean="0">
              <a:solidFill>
                <a:srgbClr val="1A276D"/>
              </a:solidFill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9" name="Prostokąt 12"/>
          <p:cNvSpPr/>
          <p:nvPr/>
        </p:nvSpPr>
        <p:spPr>
          <a:xfrm>
            <a:off x="5724128" y="3789040"/>
            <a:ext cx="226961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Validation of models</a:t>
            </a:r>
          </a:p>
          <a:p>
            <a:pPr marL="171450" indent="-171450" defTabSz="914400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200" b="1" dirty="0" smtClean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Discrimination (area-under-the ROC)</a:t>
            </a:r>
          </a:p>
          <a:p>
            <a:pPr marL="171450" indent="-171450" defTabSz="914400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200" b="1" dirty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Calibration </a:t>
            </a:r>
            <a:r>
              <a:rPr lang="en-US" altLang="en-US" sz="1200" b="1" dirty="0" smtClean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(HL goodness-of-fit test, calibration plot)</a:t>
            </a:r>
          </a:p>
        </p:txBody>
      </p:sp>
      <p:sp>
        <p:nvSpPr>
          <p:cNvPr id="10" name="PIJL-RECHTS 9"/>
          <p:cNvSpPr/>
          <p:nvPr/>
        </p:nvSpPr>
        <p:spPr>
          <a:xfrm rot="5400000">
            <a:off x="2040504" y="3368208"/>
            <a:ext cx="378497" cy="212049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239797" y="2924944"/>
            <a:ext cx="205589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C00000"/>
                </a:solidFill>
                <a:ea typeface="ＭＳ Ｐゴシック" charset="0"/>
                <a:cs typeface="Arial" panose="020B0604020202020204" pitchFamily="34" charset="0"/>
              </a:rPr>
              <a:t>Training set (n=1753)</a:t>
            </a:r>
          </a:p>
        </p:txBody>
      </p:sp>
      <p:sp>
        <p:nvSpPr>
          <p:cNvPr id="14" name="Prostokąt 12"/>
          <p:cNvSpPr/>
          <p:nvPr/>
        </p:nvSpPr>
        <p:spPr>
          <a:xfrm>
            <a:off x="5828474" y="2931050"/>
            <a:ext cx="205589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C00000"/>
                </a:solidFill>
                <a:ea typeface="ＭＳ Ｐゴシック" charset="0"/>
                <a:cs typeface="Arial" panose="020B0604020202020204" pitchFamily="34" charset="0"/>
              </a:rPr>
              <a:t>Test set (n=1752)</a:t>
            </a:r>
          </a:p>
        </p:txBody>
      </p:sp>
      <p:sp>
        <p:nvSpPr>
          <p:cNvPr id="15" name="Prostokąt 12"/>
          <p:cNvSpPr/>
          <p:nvPr/>
        </p:nvSpPr>
        <p:spPr>
          <a:xfrm>
            <a:off x="611560" y="5694347"/>
            <a:ext cx="315584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200" b="1" dirty="0" smtClean="0">
                <a:solidFill>
                  <a:srgbClr val="000000"/>
                </a:solidFill>
                <a:ea typeface="ＭＳ Ｐゴシック" charset="0"/>
                <a:cs typeface="Arial" panose="020B0604020202020204" pitchFamily="34" charset="0"/>
              </a:rPr>
              <a:t>Multivariable prediction models</a:t>
            </a:r>
          </a:p>
          <a:p>
            <a:pPr marL="171450" indent="-171450" algn="just" defTabSz="914400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200" b="1" dirty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R</a:t>
            </a:r>
            <a:r>
              <a:rPr lang="en-US" altLang="en-US" sz="1200" b="1" dirty="0" smtClean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isk of DGF</a:t>
            </a:r>
          </a:p>
          <a:p>
            <a:pPr marL="171450" indent="-171450" algn="just" defTabSz="914400"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altLang="en-US" sz="1200" b="1" dirty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Risk of "</a:t>
            </a:r>
            <a:r>
              <a:rPr lang="en-US" altLang="en-US" sz="1200" b="1" dirty="0" err="1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unfavourable</a:t>
            </a:r>
            <a:r>
              <a:rPr lang="en-US" altLang="en-US" sz="1200" b="1" dirty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altLang="en-US" sz="1200" b="1" dirty="0" smtClean="0">
                <a:solidFill>
                  <a:srgbClr val="1A276D"/>
                </a:solidFill>
                <a:ea typeface="ＭＳ Ｐゴシック" charset="0"/>
                <a:cs typeface="Arial" panose="020B0604020202020204" pitchFamily="34" charset="0"/>
              </a:rPr>
              <a:t>outcome“ </a:t>
            </a:r>
          </a:p>
        </p:txBody>
      </p:sp>
      <p:sp>
        <p:nvSpPr>
          <p:cNvPr id="16" name="PIJL-RECHTS 15"/>
          <p:cNvSpPr/>
          <p:nvPr/>
        </p:nvSpPr>
        <p:spPr>
          <a:xfrm rot="18639614">
            <a:off x="3250107" y="4403905"/>
            <a:ext cx="3036166" cy="187570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17" name="PIJL-RECHTS 16"/>
          <p:cNvSpPr/>
          <p:nvPr/>
        </p:nvSpPr>
        <p:spPr>
          <a:xfrm rot="5400000">
            <a:off x="2040504" y="5293967"/>
            <a:ext cx="378497" cy="212049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18" name="PIJL-RECHTS 17"/>
          <p:cNvSpPr/>
          <p:nvPr/>
        </p:nvSpPr>
        <p:spPr>
          <a:xfrm rot="5400000">
            <a:off x="6649016" y="3368208"/>
            <a:ext cx="378497" cy="212049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19" name="PIJL-RECHTS 18"/>
          <p:cNvSpPr/>
          <p:nvPr/>
        </p:nvSpPr>
        <p:spPr>
          <a:xfrm rot="9692372">
            <a:off x="3278815" y="2531812"/>
            <a:ext cx="1189878" cy="212049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FFFFFF"/>
              </a:solidFill>
            </a:endParaRPr>
          </a:p>
        </p:txBody>
      </p:sp>
      <p:sp>
        <p:nvSpPr>
          <p:cNvPr id="21" name="PIJL-RECHTS 20"/>
          <p:cNvSpPr/>
          <p:nvPr/>
        </p:nvSpPr>
        <p:spPr>
          <a:xfrm rot="1198222">
            <a:off x="4644445" y="2549395"/>
            <a:ext cx="1189878" cy="212049"/>
          </a:xfrm>
          <a:prstGeom prst="righ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nl-NL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51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7647" y="5397023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400" dirty="0" smtClean="0">
              <a:solidFill>
                <a:srgbClr val="000000"/>
              </a:solidFill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000000"/>
              </a:solidFill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3249" name="Tijdelijke aanduiding voor dianumm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61A4D8-AEC0-8D4C-86A3-FC801F0930FC}" type="slidenum">
              <a:rPr lang="nl-NL" sz="1100">
                <a:solidFill>
                  <a:srgbClr val="FFFFFF"/>
                </a:solidFill>
                <a:latin typeface="Verdana" charset="0"/>
                <a:cs typeface="Verdana" charset="0"/>
              </a:rPr>
              <a:pPr eaLnBrk="1" hangingPunct="1"/>
              <a:t>36</a:t>
            </a:fld>
            <a:endParaRPr lang="nl-NL" sz="1100">
              <a:solidFill>
                <a:srgbClr val="FFFFFF"/>
              </a:solidFill>
              <a:latin typeface="Verdana" charset="0"/>
              <a:cs typeface="Verdana" charset="0"/>
            </a:endParaRPr>
          </a:p>
        </p:txBody>
      </p:sp>
      <p:sp>
        <p:nvSpPr>
          <p:cNvPr id="53250" name="Tijdelijke aanduiding voor voettekst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nl-NL" sz="1100">
              <a:solidFill>
                <a:srgbClr val="FFFFFF"/>
              </a:solidFill>
              <a:latin typeface="Verdana" charset="0"/>
              <a:ea typeface="Geneva" charset="0"/>
            </a:endParaRPr>
          </a:p>
        </p:txBody>
      </p:sp>
      <p:sp>
        <p:nvSpPr>
          <p:cNvPr id="5" name="Titel 2"/>
          <p:cNvSpPr txBox="1">
            <a:spLocks/>
          </p:cNvSpPr>
          <p:nvPr/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Geneva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9pPr>
          </a:lstStyle>
          <a:p>
            <a:pPr defTabSz="914400"/>
            <a:r>
              <a:rPr lang="nl-NL" sz="2800" b="1" dirty="0" smtClean="0">
                <a:solidFill>
                  <a:srgbClr val="1A276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Resultaten</a:t>
            </a:r>
            <a:endParaRPr lang="nl-NL" sz="2800" b="1" dirty="0">
              <a:solidFill>
                <a:srgbClr val="1A276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142715"/>
              </p:ext>
            </p:extLst>
          </p:nvPr>
        </p:nvGraphicFramePr>
        <p:xfrm>
          <a:off x="251520" y="2564904"/>
          <a:ext cx="5616624" cy="1961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4"/>
                <a:gridCol w="1656184"/>
                <a:gridCol w="1584176"/>
              </a:tblGrid>
              <a:tr h="245132"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Baseline</a:t>
                      </a:r>
                      <a:r>
                        <a:rPr lang="nl-NL" sz="1000" baseline="0" dirty="0" smtClean="0"/>
                        <a:t> </a:t>
                      </a:r>
                      <a:r>
                        <a:rPr lang="nl-NL" sz="1000" baseline="0" dirty="0" err="1" smtClean="0"/>
                        <a:t>v</a:t>
                      </a:r>
                      <a:r>
                        <a:rPr lang="nl-NL" sz="1000" dirty="0" err="1" smtClean="0"/>
                        <a:t>ariable</a:t>
                      </a:r>
                      <a:endParaRPr lang="nl-N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Training</a:t>
                      </a:r>
                      <a:r>
                        <a:rPr lang="nl-NL" sz="1000" baseline="0" dirty="0" smtClean="0"/>
                        <a:t> set</a:t>
                      </a:r>
                      <a:endParaRPr lang="nl-N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Test</a:t>
                      </a:r>
                      <a:r>
                        <a:rPr lang="nl-NL" sz="1000" baseline="0" dirty="0" smtClean="0"/>
                        <a:t> set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err="1" smtClean="0"/>
                        <a:t>Median</a:t>
                      </a:r>
                      <a:r>
                        <a:rPr lang="nl-NL" sz="1000" baseline="0" dirty="0" smtClean="0"/>
                        <a:t> d</a:t>
                      </a:r>
                      <a:r>
                        <a:rPr lang="nl-NL" sz="1000" dirty="0" smtClean="0"/>
                        <a:t>onor </a:t>
                      </a:r>
                      <a:r>
                        <a:rPr lang="nl-NL" sz="1000" dirty="0" err="1" smtClean="0"/>
                        <a:t>age</a:t>
                      </a:r>
                      <a:r>
                        <a:rPr lang="nl-NL" sz="1000" dirty="0" smtClean="0"/>
                        <a:t> (range)</a:t>
                      </a:r>
                      <a:endParaRPr lang="nl-N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59 (50-82)</a:t>
                      </a:r>
                      <a:r>
                        <a:rPr lang="nl-NL" sz="1000" baseline="0" dirty="0" smtClean="0"/>
                        <a:t> </a:t>
                      </a:r>
                      <a:r>
                        <a:rPr lang="nl-NL" sz="1000" baseline="0" dirty="0" err="1" smtClean="0"/>
                        <a:t>yr</a:t>
                      </a:r>
                      <a:endParaRPr lang="nl-N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59 (50-86)</a:t>
                      </a:r>
                      <a:r>
                        <a:rPr lang="nl-NL" sz="1000" baseline="0" dirty="0" smtClean="0"/>
                        <a:t> </a:t>
                      </a:r>
                      <a:r>
                        <a:rPr lang="nl-NL" sz="1000" baseline="0" dirty="0" err="1" smtClean="0"/>
                        <a:t>yr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Donor </a:t>
                      </a:r>
                      <a:r>
                        <a:rPr lang="nl-NL" sz="1000" dirty="0" err="1" smtClean="0"/>
                        <a:t>sex</a:t>
                      </a:r>
                      <a:endParaRPr lang="nl-N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male 50%   </a:t>
                      </a:r>
                      <a:r>
                        <a:rPr lang="nl-NL" sz="1000" dirty="0" err="1" smtClean="0"/>
                        <a:t>female</a:t>
                      </a:r>
                      <a:r>
                        <a:rPr lang="nl-NL" sz="1000" dirty="0" smtClean="0"/>
                        <a:t> 50%</a:t>
                      </a:r>
                      <a:endParaRPr lang="nl-N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dirty="0" smtClean="0"/>
                        <a:t>male 51%   </a:t>
                      </a:r>
                      <a:r>
                        <a:rPr lang="nl-NL" sz="1000" dirty="0" err="1" smtClean="0"/>
                        <a:t>female</a:t>
                      </a:r>
                      <a:r>
                        <a:rPr lang="nl-NL" sz="1000" dirty="0" smtClean="0"/>
                        <a:t> 49%</a:t>
                      </a:r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Donor</a:t>
                      </a:r>
                      <a:r>
                        <a:rPr lang="nl-NL" sz="1000" baseline="0" dirty="0" smtClean="0"/>
                        <a:t> type</a:t>
                      </a:r>
                      <a:endParaRPr lang="nl-N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DBD 59%   DCD 41%</a:t>
                      </a:r>
                      <a:endParaRPr lang="nl-N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DBD 58%   DCD 42%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err="1" smtClean="0"/>
                        <a:t>Median</a:t>
                      </a:r>
                      <a:r>
                        <a:rPr lang="nl-NL" sz="1000" baseline="0" dirty="0" smtClean="0"/>
                        <a:t> </a:t>
                      </a:r>
                      <a:r>
                        <a:rPr lang="nl-NL" sz="1000" baseline="0" dirty="0" err="1" smtClean="0"/>
                        <a:t>c</a:t>
                      </a:r>
                      <a:r>
                        <a:rPr lang="nl-NL" sz="1000" dirty="0" err="1" smtClean="0"/>
                        <a:t>old</a:t>
                      </a:r>
                      <a:r>
                        <a:rPr lang="nl-NL" sz="1000" dirty="0" smtClean="0"/>
                        <a:t> </a:t>
                      </a:r>
                      <a:r>
                        <a:rPr lang="nl-NL" sz="1000" dirty="0" err="1" smtClean="0"/>
                        <a:t>ischemic</a:t>
                      </a:r>
                      <a:r>
                        <a:rPr lang="nl-NL" sz="1000" dirty="0" smtClean="0"/>
                        <a:t> time</a:t>
                      </a:r>
                      <a:r>
                        <a:rPr lang="nl-NL" sz="1000" baseline="0" dirty="0" smtClean="0"/>
                        <a:t> (range)</a:t>
                      </a:r>
                      <a:endParaRPr lang="nl-N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16.6 (2.0-49.0) h</a:t>
                      </a:r>
                      <a:endParaRPr lang="nl-N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dirty="0" smtClean="0"/>
                        <a:t>16.6 (0.5-47.5) h</a:t>
                      </a:r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err="1" smtClean="0"/>
                        <a:t>Median</a:t>
                      </a:r>
                      <a:r>
                        <a:rPr lang="nl-NL" sz="1000" baseline="0" dirty="0" smtClean="0"/>
                        <a:t> </a:t>
                      </a:r>
                      <a:r>
                        <a:rPr lang="nl-NL" sz="1000" baseline="0" dirty="0" err="1" smtClean="0"/>
                        <a:t>recipient</a:t>
                      </a:r>
                      <a:r>
                        <a:rPr lang="nl-NL" sz="1000" baseline="0" dirty="0" smtClean="0"/>
                        <a:t> </a:t>
                      </a:r>
                      <a:r>
                        <a:rPr lang="nl-NL" sz="1000" baseline="0" dirty="0" err="1" smtClean="0"/>
                        <a:t>age</a:t>
                      </a:r>
                      <a:r>
                        <a:rPr lang="nl-NL" sz="1000" baseline="0" dirty="0" smtClean="0"/>
                        <a:t> (range)</a:t>
                      </a:r>
                      <a:endParaRPr lang="nl-N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57 (2-81) </a:t>
                      </a:r>
                      <a:r>
                        <a:rPr lang="nl-NL" sz="1000" dirty="0" err="1" smtClean="0"/>
                        <a:t>yr</a:t>
                      </a:r>
                      <a:endParaRPr lang="nl-N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dirty="0" smtClean="0"/>
                        <a:t>57 (3-85) </a:t>
                      </a:r>
                      <a:r>
                        <a:rPr lang="nl-NL" sz="1000" dirty="0" err="1" smtClean="0"/>
                        <a:t>yr</a:t>
                      </a:r>
                      <a:endParaRPr lang="nl-NL" sz="1000" dirty="0" smtClean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err="1" smtClean="0"/>
                        <a:t>Recipient</a:t>
                      </a:r>
                      <a:r>
                        <a:rPr lang="nl-NL" sz="1000" baseline="0" dirty="0" smtClean="0"/>
                        <a:t> </a:t>
                      </a:r>
                      <a:r>
                        <a:rPr lang="nl-NL" sz="1000" baseline="0" dirty="0" err="1" smtClean="0"/>
                        <a:t>sex</a:t>
                      </a:r>
                      <a:endParaRPr lang="nl-N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male 61%   </a:t>
                      </a:r>
                      <a:r>
                        <a:rPr lang="nl-NL" sz="1000" dirty="0" err="1" smtClean="0"/>
                        <a:t>female</a:t>
                      </a:r>
                      <a:r>
                        <a:rPr lang="nl-NL" sz="1000" dirty="0" smtClean="0"/>
                        <a:t> 39%</a:t>
                      </a:r>
                      <a:endParaRPr lang="nl-N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1000" dirty="0" smtClean="0"/>
                        <a:t>male 61%   </a:t>
                      </a:r>
                      <a:r>
                        <a:rPr lang="nl-NL" sz="1000" dirty="0" err="1" smtClean="0"/>
                        <a:t>female</a:t>
                      </a:r>
                      <a:r>
                        <a:rPr lang="nl-NL" sz="1000" dirty="0" smtClean="0"/>
                        <a:t> 39%</a:t>
                      </a:r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err="1" smtClean="0"/>
                        <a:t>Median</a:t>
                      </a:r>
                      <a:r>
                        <a:rPr lang="nl-NL" sz="1000" baseline="0" dirty="0" smtClean="0"/>
                        <a:t> </a:t>
                      </a:r>
                      <a:r>
                        <a:rPr lang="nl-NL" sz="1000" baseline="0" dirty="0" err="1" smtClean="0"/>
                        <a:t>dialysis</a:t>
                      </a:r>
                      <a:r>
                        <a:rPr lang="nl-NL" sz="1000" baseline="0" dirty="0" smtClean="0"/>
                        <a:t> time (range)</a:t>
                      </a:r>
                      <a:endParaRPr lang="nl-N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44 (0-269) months</a:t>
                      </a:r>
                      <a:endParaRPr lang="nl-NL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44 (0-243) months</a:t>
                      </a:r>
                      <a:endParaRPr lang="nl-NL" sz="10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e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069184"/>
              </p:ext>
            </p:extLst>
          </p:nvPr>
        </p:nvGraphicFramePr>
        <p:xfrm>
          <a:off x="6158813" y="1052736"/>
          <a:ext cx="2661659" cy="539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1659"/>
              </a:tblGrid>
              <a:tr h="245132">
                <a:tc>
                  <a:txBody>
                    <a:bodyPr/>
                    <a:lstStyle/>
                    <a:p>
                      <a:r>
                        <a:rPr lang="nl-NL" sz="1000" dirty="0" err="1" smtClean="0"/>
                        <a:t>Varariables</a:t>
                      </a:r>
                      <a:r>
                        <a:rPr lang="nl-NL" sz="1000" dirty="0" smtClean="0"/>
                        <a:t> in </a:t>
                      </a:r>
                      <a:r>
                        <a:rPr lang="nl-NL" sz="1000" dirty="0" err="1" smtClean="0"/>
                        <a:t>regression</a:t>
                      </a:r>
                      <a:r>
                        <a:rPr lang="nl-NL" sz="1000" dirty="0" smtClean="0"/>
                        <a:t> </a:t>
                      </a:r>
                      <a:r>
                        <a:rPr lang="nl-NL" sz="1000" dirty="0" err="1" smtClean="0"/>
                        <a:t>models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Donor </a:t>
                      </a:r>
                      <a:r>
                        <a:rPr lang="nl-NL" sz="1000" dirty="0" err="1" smtClean="0"/>
                        <a:t>age</a:t>
                      </a:r>
                      <a:r>
                        <a:rPr lang="nl-NL" sz="1000" dirty="0" smtClean="0"/>
                        <a:t> 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Donor type</a:t>
                      </a:r>
                      <a:r>
                        <a:rPr lang="nl-NL" sz="1000" baseline="0" dirty="0" smtClean="0"/>
                        <a:t> (DBD/DCD)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Donor</a:t>
                      </a:r>
                      <a:r>
                        <a:rPr lang="nl-NL" sz="1000" baseline="0" dirty="0" smtClean="0"/>
                        <a:t> </a:t>
                      </a:r>
                      <a:r>
                        <a:rPr lang="nl-NL" sz="1000" baseline="0" dirty="0" err="1" smtClean="0"/>
                        <a:t>sex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Donor </a:t>
                      </a:r>
                      <a:r>
                        <a:rPr lang="nl-NL" sz="1000" dirty="0" err="1" smtClean="0"/>
                        <a:t>weight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Donor </a:t>
                      </a:r>
                      <a:r>
                        <a:rPr lang="nl-NL" sz="1000" dirty="0" err="1" smtClean="0"/>
                        <a:t>cause</a:t>
                      </a:r>
                      <a:r>
                        <a:rPr lang="nl-NL" sz="1000" dirty="0" smtClean="0"/>
                        <a:t> of </a:t>
                      </a:r>
                      <a:r>
                        <a:rPr lang="nl-NL" sz="1000" dirty="0" err="1" smtClean="0"/>
                        <a:t>death</a:t>
                      </a:r>
                      <a:r>
                        <a:rPr lang="nl-NL" sz="1000" baseline="0" dirty="0" smtClean="0"/>
                        <a:t> CVA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Donor </a:t>
                      </a:r>
                      <a:r>
                        <a:rPr lang="nl-NL" sz="1000" dirty="0" err="1" smtClean="0"/>
                        <a:t>cause</a:t>
                      </a:r>
                      <a:r>
                        <a:rPr lang="nl-NL" sz="1000" dirty="0" smtClean="0"/>
                        <a:t> of </a:t>
                      </a:r>
                      <a:r>
                        <a:rPr lang="nl-NL" sz="1000" dirty="0" err="1" smtClean="0"/>
                        <a:t>death</a:t>
                      </a:r>
                      <a:r>
                        <a:rPr lang="nl-NL" sz="1000" dirty="0" smtClean="0"/>
                        <a:t> trauma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Donor </a:t>
                      </a:r>
                      <a:r>
                        <a:rPr lang="nl-NL" sz="1000" dirty="0" err="1" smtClean="0"/>
                        <a:t>cause</a:t>
                      </a:r>
                      <a:r>
                        <a:rPr lang="nl-NL" sz="1000" baseline="0" dirty="0" smtClean="0"/>
                        <a:t> of </a:t>
                      </a:r>
                      <a:r>
                        <a:rPr lang="nl-NL" sz="1000" baseline="0" dirty="0" err="1" smtClean="0"/>
                        <a:t>death</a:t>
                      </a:r>
                      <a:r>
                        <a:rPr lang="nl-NL" sz="1000" baseline="0" dirty="0" smtClean="0"/>
                        <a:t> </a:t>
                      </a:r>
                      <a:r>
                        <a:rPr lang="nl-NL" sz="1000" baseline="0" dirty="0" err="1" smtClean="0"/>
                        <a:t>anoxia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Warm </a:t>
                      </a:r>
                      <a:r>
                        <a:rPr lang="nl-NL" sz="1000" dirty="0" err="1" smtClean="0"/>
                        <a:t>ischemic</a:t>
                      </a:r>
                      <a:r>
                        <a:rPr lang="nl-NL" sz="1000" dirty="0" smtClean="0"/>
                        <a:t> time in</a:t>
                      </a:r>
                      <a:r>
                        <a:rPr lang="nl-NL" sz="1000" baseline="0" dirty="0" smtClean="0"/>
                        <a:t> DCD donor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err="1" smtClean="0"/>
                        <a:t>Inotropy</a:t>
                      </a:r>
                      <a:r>
                        <a:rPr lang="nl-NL" sz="1000" dirty="0" smtClean="0"/>
                        <a:t> </a:t>
                      </a:r>
                      <a:r>
                        <a:rPr lang="nl-NL" sz="1000" dirty="0" err="1" smtClean="0"/>
                        <a:t>use</a:t>
                      </a:r>
                      <a:r>
                        <a:rPr lang="nl-NL" sz="1000" dirty="0" smtClean="0"/>
                        <a:t> in donor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Donor</a:t>
                      </a:r>
                      <a:r>
                        <a:rPr lang="nl-NL" sz="1000" baseline="0" dirty="0" smtClean="0"/>
                        <a:t> last serum creatinine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Donor </a:t>
                      </a:r>
                      <a:r>
                        <a:rPr lang="nl-NL" sz="1000" dirty="0" err="1" smtClean="0"/>
                        <a:t>history</a:t>
                      </a:r>
                      <a:r>
                        <a:rPr lang="nl-NL" sz="1000" baseline="0" dirty="0" smtClean="0"/>
                        <a:t> of </a:t>
                      </a:r>
                      <a:r>
                        <a:rPr lang="nl-NL" sz="1000" baseline="0" dirty="0" err="1" smtClean="0"/>
                        <a:t>hypertension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Donor </a:t>
                      </a:r>
                      <a:r>
                        <a:rPr lang="nl-NL" sz="1000" dirty="0" err="1" smtClean="0"/>
                        <a:t>history</a:t>
                      </a:r>
                      <a:r>
                        <a:rPr lang="nl-NL" sz="1000" dirty="0" smtClean="0"/>
                        <a:t> of diabetes mellitus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smtClean="0"/>
                        <a:t>Donor </a:t>
                      </a:r>
                      <a:r>
                        <a:rPr lang="nl-NL" sz="1000" dirty="0" err="1" smtClean="0"/>
                        <a:t>hypotensive</a:t>
                      </a:r>
                      <a:r>
                        <a:rPr lang="nl-NL" sz="1000" dirty="0" smtClean="0"/>
                        <a:t> </a:t>
                      </a:r>
                      <a:r>
                        <a:rPr lang="nl-NL" sz="1000" dirty="0" err="1" smtClean="0"/>
                        <a:t>periods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baseline="0" dirty="0" err="1" smtClean="0"/>
                        <a:t>Recipient</a:t>
                      </a:r>
                      <a:r>
                        <a:rPr lang="nl-NL" sz="1000" baseline="0" dirty="0" smtClean="0"/>
                        <a:t> </a:t>
                      </a:r>
                      <a:r>
                        <a:rPr lang="nl-NL" sz="1000" baseline="0" dirty="0" err="1" smtClean="0"/>
                        <a:t>age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err="1" smtClean="0"/>
                        <a:t>Recipient</a:t>
                      </a:r>
                      <a:r>
                        <a:rPr lang="nl-NL" sz="1000" baseline="0" dirty="0" smtClean="0"/>
                        <a:t> </a:t>
                      </a:r>
                      <a:r>
                        <a:rPr lang="nl-NL" sz="1000" baseline="0" dirty="0" err="1" smtClean="0"/>
                        <a:t>sex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baseline="0" dirty="0" err="1" smtClean="0"/>
                        <a:t>Dialysis</a:t>
                      </a:r>
                      <a:r>
                        <a:rPr lang="nl-NL" sz="1000" baseline="0" dirty="0" smtClean="0"/>
                        <a:t> time of </a:t>
                      </a:r>
                      <a:r>
                        <a:rPr lang="nl-NL" sz="1000" baseline="0" dirty="0" err="1" smtClean="0"/>
                        <a:t>recipient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err="1" smtClean="0"/>
                        <a:t>Recipient</a:t>
                      </a:r>
                      <a:r>
                        <a:rPr lang="nl-NL" sz="1000" dirty="0" smtClean="0"/>
                        <a:t> BMI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err="1" smtClean="0"/>
                        <a:t>Recipient</a:t>
                      </a:r>
                      <a:r>
                        <a:rPr lang="nl-NL" sz="1000" dirty="0" smtClean="0"/>
                        <a:t> </a:t>
                      </a:r>
                      <a:r>
                        <a:rPr lang="nl-NL" sz="1000" dirty="0" err="1" smtClean="0"/>
                        <a:t>history</a:t>
                      </a:r>
                      <a:r>
                        <a:rPr lang="nl-NL" sz="1000" dirty="0" smtClean="0"/>
                        <a:t> of diabetes mellitus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err="1" smtClean="0"/>
                        <a:t>Recipient</a:t>
                      </a:r>
                      <a:r>
                        <a:rPr lang="nl-NL" sz="1000" baseline="0" dirty="0" smtClean="0"/>
                        <a:t> </a:t>
                      </a:r>
                      <a:r>
                        <a:rPr lang="nl-NL" sz="1000" baseline="0" dirty="0" err="1" smtClean="0"/>
                        <a:t>number</a:t>
                      </a:r>
                      <a:r>
                        <a:rPr lang="nl-NL" sz="1000" baseline="0" dirty="0" smtClean="0"/>
                        <a:t> of </a:t>
                      </a:r>
                      <a:r>
                        <a:rPr lang="nl-NL" sz="1000" baseline="0" dirty="0" err="1" smtClean="0"/>
                        <a:t>previous</a:t>
                      </a:r>
                      <a:r>
                        <a:rPr lang="nl-NL" sz="1000" baseline="0" dirty="0" smtClean="0"/>
                        <a:t> </a:t>
                      </a:r>
                      <a:r>
                        <a:rPr lang="nl-NL" sz="1000" baseline="0" dirty="0" err="1" smtClean="0"/>
                        <a:t>transplants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err="1" smtClean="0"/>
                        <a:t>Number</a:t>
                      </a:r>
                      <a:r>
                        <a:rPr lang="nl-NL" sz="1000" dirty="0" smtClean="0"/>
                        <a:t> of HLA mismatches</a:t>
                      </a:r>
                      <a:endParaRPr lang="nl-NL" sz="1000" dirty="0"/>
                    </a:p>
                  </a:txBody>
                  <a:tcPr/>
                </a:tc>
              </a:tr>
              <a:tr h="245132">
                <a:tc>
                  <a:txBody>
                    <a:bodyPr/>
                    <a:lstStyle/>
                    <a:p>
                      <a:r>
                        <a:rPr lang="nl-NL" sz="1000" dirty="0" err="1" smtClean="0"/>
                        <a:t>Cold</a:t>
                      </a:r>
                      <a:r>
                        <a:rPr lang="nl-NL" sz="1000" dirty="0" smtClean="0"/>
                        <a:t> </a:t>
                      </a:r>
                      <a:r>
                        <a:rPr lang="nl-NL" sz="1000" dirty="0" err="1" smtClean="0"/>
                        <a:t>ischemic</a:t>
                      </a:r>
                      <a:r>
                        <a:rPr lang="nl-NL" sz="1000" dirty="0" smtClean="0"/>
                        <a:t> time</a:t>
                      </a:r>
                      <a:endParaRPr lang="nl-NL" sz="1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167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0" y="5397023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400" dirty="0" smtClean="0">
              <a:solidFill>
                <a:srgbClr val="000000"/>
              </a:solidFill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000000"/>
              </a:solidFill>
              <a:ea typeface="ＭＳ Ｐゴシック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3249" name="Tijdelijke aanduiding voor dianummer 1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061A4D8-AEC0-8D4C-86A3-FC801F0930FC}" type="slidenum">
              <a:rPr lang="nl-NL" sz="1100">
                <a:solidFill>
                  <a:srgbClr val="FFFFFF"/>
                </a:solidFill>
                <a:latin typeface="Verdana" charset="0"/>
                <a:cs typeface="Verdana" charset="0"/>
              </a:rPr>
              <a:pPr eaLnBrk="1" hangingPunct="1"/>
              <a:t>37</a:t>
            </a:fld>
            <a:endParaRPr lang="nl-NL" sz="1100">
              <a:solidFill>
                <a:srgbClr val="FFFFFF"/>
              </a:solidFill>
              <a:latin typeface="Verdana" charset="0"/>
              <a:cs typeface="Verdana" charset="0"/>
            </a:endParaRPr>
          </a:p>
        </p:txBody>
      </p:sp>
      <p:sp>
        <p:nvSpPr>
          <p:cNvPr id="53250" name="Tijdelijke aanduiding voor voettekst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nl-NL" sz="1100">
              <a:solidFill>
                <a:srgbClr val="FFFFFF"/>
              </a:solidFill>
              <a:latin typeface="Verdana" charset="0"/>
              <a:ea typeface="Geneva" charset="0"/>
            </a:endParaRPr>
          </a:p>
        </p:txBody>
      </p:sp>
      <p:sp>
        <p:nvSpPr>
          <p:cNvPr id="5" name="Titel 2"/>
          <p:cNvSpPr txBox="1">
            <a:spLocks/>
          </p:cNvSpPr>
          <p:nvPr/>
        </p:nvSpPr>
        <p:spPr>
          <a:xfrm>
            <a:off x="576000" y="428399"/>
            <a:ext cx="7992000" cy="52322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Geneva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  <a:ea typeface="ＭＳ Ｐゴシック" charset="0"/>
                <a:cs typeface="Geneva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48" charset="0"/>
              </a:defRPr>
            </a:lvl9pPr>
          </a:lstStyle>
          <a:p>
            <a:pPr defTabSz="914400"/>
            <a:r>
              <a:rPr lang="nl-NL" sz="2800" b="1" dirty="0" smtClean="0">
                <a:solidFill>
                  <a:srgbClr val="1A276D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Resultaten</a:t>
            </a:r>
            <a:endParaRPr lang="nl-NL" sz="2800" b="1" dirty="0">
              <a:solidFill>
                <a:srgbClr val="1A276D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t="8889" r="8147" b="3801"/>
          <a:stretch/>
        </p:blipFill>
        <p:spPr>
          <a:xfrm>
            <a:off x="1606927" y="1052736"/>
            <a:ext cx="5989409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Veelbelovende interventies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6927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dirty="0" smtClean="0"/>
              <a:t>Machineperfusie vóór transplantatie</a:t>
            </a:r>
            <a:endParaRPr lang="nl-NL" dirty="0"/>
          </a:p>
          <a:p>
            <a:pPr marL="914400" lvl="1" indent="-514350">
              <a:buFont typeface="Arial"/>
              <a:buChar char="•"/>
            </a:pPr>
            <a:r>
              <a:rPr lang="nl-NL" dirty="0" smtClean="0"/>
              <a:t>Hypotherm </a:t>
            </a:r>
            <a:r>
              <a:rPr lang="nl-NL" dirty="0"/>
              <a:t>(0-10°C) </a:t>
            </a:r>
            <a:r>
              <a:rPr lang="nl-NL" dirty="0" smtClean="0"/>
              <a:t>of </a:t>
            </a:r>
            <a:r>
              <a:rPr lang="nl-NL" dirty="0" err="1" smtClean="0"/>
              <a:t>normotherm</a:t>
            </a:r>
            <a:r>
              <a:rPr lang="nl-NL" dirty="0" smtClean="0"/>
              <a:t> </a:t>
            </a:r>
            <a:r>
              <a:rPr lang="nl-NL" dirty="0"/>
              <a:t>(15-37°C)</a:t>
            </a:r>
          </a:p>
          <a:p>
            <a:pPr marL="914400" lvl="1" indent="-514350">
              <a:buFont typeface="Arial"/>
              <a:buChar char="•"/>
            </a:pPr>
            <a:r>
              <a:rPr lang="nl-NL" dirty="0" smtClean="0"/>
              <a:t>Bewezen positief effect op transplantatieresultaat</a:t>
            </a:r>
            <a:r>
              <a:rPr lang="nl-NL" baseline="30000" dirty="0" smtClean="0"/>
              <a:t>*</a:t>
            </a:r>
            <a:endParaRPr lang="nl-NL" baseline="30000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/>
          <a:srcRect t="5502" b="5829"/>
          <a:stretch>
            <a:fillRect/>
          </a:stretch>
        </p:blipFill>
        <p:spPr>
          <a:xfrm>
            <a:off x="1433636" y="3377510"/>
            <a:ext cx="3573429" cy="292770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73" y="3169479"/>
            <a:ext cx="3644192" cy="347461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254017" y="3241963"/>
            <a:ext cx="333926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Doel van machineperfusie:</a:t>
            </a:r>
          </a:p>
          <a:p>
            <a:endParaRPr lang="nl-NL" sz="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orgaanpreservatie</a:t>
            </a:r>
          </a:p>
          <a:p>
            <a:pPr marL="285750" indent="-285750">
              <a:buFont typeface="Arial" pitchFamily="34" charset="0"/>
              <a:buChar char="•"/>
            </a:pPr>
            <a:endParaRPr lang="nl-NL" sz="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nl-NL" dirty="0"/>
              <a:t>o</a:t>
            </a:r>
            <a:r>
              <a:rPr lang="nl-NL" dirty="0" smtClean="0"/>
              <a:t>rgaan-evaluatie</a:t>
            </a:r>
          </a:p>
          <a:p>
            <a:pPr marL="285750" indent="-285750">
              <a:buFont typeface="Arial" pitchFamily="34" charset="0"/>
              <a:buChar char="•"/>
            </a:pPr>
            <a:endParaRPr lang="nl-NL" sz="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platform voor orgaan- conditionering/resuscitatie</a:t>
            </a:r>
            <a:endParaRPr lang="nl-NL" dirty="0"/>
          </a:p>
        </p:txBody>
      </p:sp>
      <p:pic>
        <p:nvPicPr>
          <p:cNvPr id="8" name="Picture 7" descr="http://www.clker.com/cliparts/e/3/9/7/1245686792938124914raemi_Check_mark.svg.h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17" y="3563157"/>
            <a:ext cx="354895" cy="32886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052" name="Picture 4" descr="https://pixabay.com/static/uploads/photo/2015/04/04/19/22/question-mark-706906_960_72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t="7389" r="20078" b="8669"/>
          <a:stretch/>
        </p:blipFill>
        <p:spPr bwMode="auto">
          <a:xfrm>
            <a:off x="5254017" y="3990387"/>
            <a:ext cx="256859" cy="36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734175" y="6397624"/>
            <a:ext cx="1863011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nl-NL" sz="1000" dirty="0" smtClean="0">
                <a:solidFill>
                  <a:schemeClr val="tx2"/>
                </a:solidFill>
              </a:rPr>
              <a:t>*Moers </a:t>
            </a:r>
            <a:r>
              <a:rPr lang="nl-NL" sz="1000" dirty="0">
                <a:solidFill>
                  <a:schemeClr val="tx2"/>
                </a:solidFill>
              </a:rPr>
              <a:t>et al. N Engl J Med 2012</a:t>
            </a:r>
          </a:p>
        </p:txBody>
      </p:sp>
    </p:spTree>
    <p:extLst>
      <p:ext uri="{BB962C8B-B14F-4D97-AF65-F5344CB8AC3E}">
        <p14:creationId xmlns:p14="http://schemas.microsoft.com/office/powerpoint/2010/main" val="171675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>
                <a:ea typeface="ＭＳ Ｐゴシック" pitchFamily="34" charset="-128"/>
              </a:rPr>
              <a:t>Hypotherme</a:t>
            </a:r>
            <a:r>
              <a:rPr lang="nl-NL" dirty="0" smtClean="0">
                <a:ea typeface="ＭＳ Ｐゴシック" pitchFamily="34" charset="-128"/>
              </a:rPr>
              <a:t> MP als diagnosticum</a:t>
            </a:r>
          </a:p>
        </p:txBody>
      </p:sp>
      <p:sp>
        <p:nvSpPr>
          <p:cNvPr id="52227" name="Tekstvak 15"/>
          <p:cNvSpPr txBox="1">
            <a:spLocks noChangeArrowheads="1"/>
          </p:cNvSpPr>
          <p:nvPr/>
        </p:nvSpPr>
        <p:spPr bwMode="auto">
          <a:xfrm>
            <a:off x="1539752" y="1341438"/>
            <a:ext cx="58144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dirty="0" smtClean="0"/>
              <a:t>Voorspellende waarde van vaatweerstand op de pomp</a:t>
            </a:r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37" y="2596951"/>
            <a:ext cx="7274304" cy="261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6734175" y="6397624"/>
            <a:ext cx="1960793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nl-NL" sz="1000" dirty="0" smtClean="0">
                <a:solidFill>
                  <a:schemeClr val="tx2"/>
                </a:solidFill>
              </a:rPr>
              <a:t>Jochmans </a:t>
            </a:r>
            <a:r>
              <a:rPr lang="nl-NL" sz="1000" dirty="0">
                <a:solidFill>
                  <a:schemeClr val="tx2"/>
                </a:solidFill>
              </a:rPr>
              <a:t>et al. </a:t>
            </a:r>
            <a:r>
              <a:rPr lang="nl-NL" sz="1000" dirty="0" smtClean="0">
                <a:solidFill>
                  <a:schemeClr val="tx2"/>
                </a:solidFill>
              </a:rPr>
              <a:t>Am J </a:t>
            </a:r>
            <a:r>
              <a:rPr lang="nl-NL" sz="1000" dirty="0" err="1" smtClean="0">
                <a:solidFill>
                  <a:schemeClr val="tx2"/>
                </a:solidFill>
              </a:rPr>
              <a:t>Transpl</a:t>
            </a:r>
            <a:r>
              <a:rPr lang="nl-NL" sz="1000" dirty="0" smtClean="0">
                <a:solidFill>
                  <a:schemeClr val="tx2"/>
                </a:solidFill>
              </a:rPr>
              <a:t> 2011</a:t>
            </a:r>
            <a:endParaRPr lang="nl-NL" sz="1000" dirty="0">
              <a:solidFill>
                <a:schemeClr val="tx2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055854" y="3162510"/>
            <a:ext cx="7027240" cy="1667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1055854" y="4214156"/>
            <a:ext cx="7027240" cy="1667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541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1"/>
          <p:cNvSpPr>
            <a:spLocks noGrp="1"/>
          </p:cNvSpPr>
          <p:nvPr>
            <p:ph type="ctrTitle"/>
          </p:nvPr>
        </p:nvSpPr>
        <p:spPr bwMode="auto">
          <a:xfrm>
            <a:off x="576263" y="428625"/>
            <a:ext cx="7991475" cy="522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Verdana" charset="0"/>
                <a:cs typeface="Verdana" charset="0"/>
              </a:rPr>
              <a:t>Klinische orgaantransplantatie UMCG</a:t>
            </a:r>
            <a:endParaRPr lang="nl-NL" dirty="0">
              <a:latin typeface="Verdana" charset="0"/>
              <a:cs typeface="Verdana" charset="0"/>
            </a:endParaRPr>
          </a:p>
        </p:txBody>
      </p:sp>
      <p:sp>
        <p:nvSpPr>
          <p:cNvPr id="46082" name="Tijdelijke aanduiding voor inhoud 2"/>
          <p:cNvSpPr>
            <a:spLocks noGrp="1"/>
          </p:cNvSpPr>
          <p:nvPr>
            <p:ph sz="quarter" idx="13"/>
          </p:nvPr>
        </p:nvSpPr>
        <p:spPr bwMode="auto">
          <a:xfrm>
            <a:off x="576263" y="1143000"/>
            <a:ext cx="7991475" cy="431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Verdana" charset="0"/>
                <a:cs typeface="Verdana" charset="0"/>
              </a:rPr>
              <a:t>Nier (120 levend, 80 postmortaal)</a:t>
            </a:r>
          </a:p>
          <a:p>
            <a:endParaRPr lang="nl-NL" sz="800" dirty="0" smtClean="0">
              <a:latin typeface="Verdana" charset="0"/>
              <a:cs typeface="Verdana" charset="0"/>
            </a:endParaRPr>
          </a:p>
          <a:p>
            <a:r>
              <a:rPr lang="nl-NL" dirty="0" smtClean="0">
                <a:latin typeface="Verdana" charset="0"/>
                <a:cs typeface="Verdana" charset="0"/>
              </a:rPr>
              <a:t>Lever (60)</a:t>
            </a:r>
          </a:p>
          <a:p>
            <a:endParaRPr lang="nl-NL" sz="800" dirty="0" smtClean="0">
              <a:latin typeface="Verdana" charset="0"/>
              <a:cs typeface="Verdana" charset="0"/>
            </a:endParaRPr>
          </a:p>
          <a:p>
            <a:r>
              <a:rPr lang="nl-NL" dirty="0" smtClean="0">
                <a:latin typeface="Verdana" charset="0"/>
                <a:cs typeface="Verdana" charset="0"/>
              </a:rPr>
              <a:t>Pancreas (10)</a:t>
            </a:r>
          </a:p>
          <a:p>
            <a:endParaRPr lang="nl-NL" sz="800" dirty="0" smtClean="0">
              <a:latin typeface="Verdana" charset="0"/>
              <a:cs typeface="Verdana" charset="0"/>
            </a:endParaRPr>
          </a:p>
          <a:p>
            <a:r>
              <a:rPr lang="nl-NL" dirty="0" smtClean="0">
                <a:latin typeface="Verdana" charset="0"/>
                <a:cs typeface="Verdana" charset="0"/>
              </a:rPr>
              <a:t>Dunne darm (3)</a:t>
            </a:r>
          </a:p>
          <a:p>
            <a:endParaRPr lang="nl-NL" sz="800" dirty="0" smtClean="0">
              <a:latin typeface="Verdana" charset="0"/>
              <a:cs typeface="Verdana" charset="0"/>
            </a:endParaRPr>
          </a:p>
          <a:p>
            <a:r>
              <a:rPr lang="nl-NL" dirty="0" smtClean="0">
                <a:latin typeface="Verdana" charset="0"/>
                <a:cs typeface="Verdana" charset="0"/>
              </a:rPr>
              <a:t>Long (35)</a:t>
            </a:r>
          </a:p>
          <a:p>
            <a:endParaRPr lang="nl-NL" sz="800" dirty="0">
              <a:latin typeface="Verdana" charset="0"/>
              <a:cs typeface="Verdana" charset="0"/>
            </a:endParaRPr>
          </a:p>
          <a:p>
            <a:r>
              <a:rPr lang="nl-NL" dirty="0" smtClean="0">
                <a:latin typeface="Verdana" charset="0"/>
                <a:cs typeface="Verdana" charset="0"/>
              </a:rPr>
              <a:t>Hart (10)</a:t>
            </a:r>
            <a:endParaRPr lang="nl-NL" dirty="0">
              <a:latin typeface="Verdana" charset="0"/>
              <a:cs typeface="Verdana" charset="0"/>
            </a:endParaRPr>
          </a:p>
        </p:txBody>
      </p:sp>
      <p:sp>
        <p:nvSpPr>
          <p:cNvPr id="46083" name="Tijdelijke aanduiding voor dianummer 3"/>
          <p:cNvSpPr>
            <a:spLocks noGrp="1"/>
          </p:cNvSpPr>
          <p:nvPr>
            <p:ph type="sldNum" sz="quarter" idx="1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D3040C-82F3-6B44-B835-DD97218158F9}" type="slidenum">
              <a:rPr lang="nl-NL" sz="1100">
                <a:solidFill>
                  <a:srgbClr val="FFFFFF"/>
                </a:solidFill>
                <a:latin typeface="Verdana" charset="0"/>
                <a:cs typeface="Verdana" charset="0"/>
              </a:rPr>
              <a:pPr eaLnBrk="1" hangingPunct="1"/>
              <a:t>4</a:t>
            </a:fld>
            <a:endParaRPr lang="nl-NL" sz="1100">
              <a:solidFill>
                <a:srgbClr val="FFFFFF"/>
              </a:solidFill>
              <a:latin typeface="Verdana" charset="0"/>
              <a:cs typeface="Verdana" charset="0"/>
            </a:endParaRPr>
          </a:p>
        </p:txBody>
      </p:sp>
      <p:sp>
        <p:nvSpPr>
          <p:cNvPr id="46084" name="Tijdelijke aanduiding voor voettekst 4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nl-NL" sz="1100">
              <a:solidFill>
                <a:srgbClr val="FFFFFF"/>
              </a:solidFill>
              <a:latin typeface="Verdana" charset="0"/>
              <a:ea typeface="Geneva" charset="0"/>
            </a:endParaRPr>
          </a:p>
        </p:txBody>
      </p:sp>
      <p:pic>
        <p:nvPicPr>
          <p:cNvPr id="4098" name="Picture 2" descr="http://www.paraplu7.nl/School/images/hier60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39507"/>
            <a:ext cx="2597966" cy="35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Rechte verbindingslijn met pijl 2"/>
          <p:cNvCxnSpPr/>
          <p:nvPr/>
        </p:nvCxnSpPr>
        <p:spPr>
          <a:xfrm flipH="1">
            <a:off x="6911052" y="2445052"/>
            <a:ext cx="864096" cy="0"/>
          </a:xfrm>
          <a:prstGeom prst="straightConnector1">
            <a:avLst/>
          </a:prstGeom>
          <a:ln>
            <a:solidFill>
              <a:srgbClr val="223A7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kstvak 3"/>
          <p:cNvSpPr txBox="1"/>
          <p:nvPr/>
        </p:nvSpPr>
        <p:spPr>
          <a:xfrm>
            <a:off x="7737936" y="2283528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nl-NL" sz="1400" dirty="0" smtClean="0">
                <a:solidFill>
                  <a:srgbClr val="223A75"/>
                </a:solidFill>
                <a:ea typeface="ＭＳ Ｐゴシック" charset="0"/>
              </a:rPr>
              <a:t>Groningen</a:t>
            </a:r>
            <a:endParaRPr lang="nl-NL" sz="1400" dirty="0">
              <a:solidFill>
                <a:srgbClr val="223A75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3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err="1" smtClean="0">
                <a:ea typeface="ＭＳ Ｐゴシック" pitchFamily="34" charset="-128"/>
              </a:rPr>
              <a:t>Hypotherme</a:t>
            </a:r>
            <a:r>
              <a:rPr lang="nl-NL" dirty="0" smtClean="0">
                <a:ea typeface="ＭＳ Ｐゴシック" pitchFamily="34" charset="-128"/>
              </a:rPr>
              <a:t> MP als diagnosticum</a:t>
            </a:r>
          </a:p>
        </p:txBody>
      </p:sp>
      <p:sp>
        <p:nvSpPr>
          <p:cNvPr id="52227" name="Tekstvak 15"/>
          <p:cNvSpPr txBox="1">
            <a:spLocks noChangeArrowheads="1"/>
          </p:cNvSpPr>
          <p:nvPr/>
        </p:nvSpPr>
        <p:spPr bwMode="auto">
          <a:xfrm>
            <a:off x="1539752" y="1341438"/>
            <a:ext cx="57503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dirty="0"/>
              <a:t>Voorspellende waarde van vaatweerstand op de pomp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969" y="2088486"/>
            <a:ext cx="5450505" cy="407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734175" y="6397624"/>
            <a:ext cx="1960793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nl-NL" sz="1000" dirty="0" smtClean="0">
                <a:solidFill>
                  <a:schemeClr val="tx2"/>
                </a:solidFill>
              </a:rPr>
              <a:t>Jochmans </a:t>
            </a:r>
            <a:r>
              <a:rPr lang="nl-NL" sz="1000" dirty="0">
                <a:solidFill>
                  <a:schemeClr val="tx2"/>
                </a:solidFill>
              </a:rPr>
              <a:t>et al. </a:t>
            </a:r>
            <a:r>
              <a:rPr lang="nl-NL" sz="1000" dirty="0" smtClean="0">
                <a:solidFill>
                  <a:schemeClr val="tx2"/>
                </a:solidFill>
              </a:rPr>
              <a:t>Am J </a:t>
            </a:r>
            <a:r>
              <a:rPr lang="nl-NL" sz="1000" dirty="0" err="1" smtClean="0">
                <a:solidFill>
                  <a:schemeClr val="tx2"/>
                </a:solidFill>
              </a:rPr>
              <a:t>Transpl</a:t>
            </a:r>
            <a:r>
              <a:rPr lang="nl-NL" sz="1000" dirty="0" smtClean="0">
                <a:solidFill>
                  <a:schemeClr val="tx2"/>
                </a:solidFill>
              </a:rPr>
              <a:t> 2011</a:t>
            </a:r>
            <a:endParaRPr lang="nl-NL" sz="1000" dirty="0">
              <a:solidFill>
                <a:schemeClr val="tx2"/>
              </a:solidFill>
            </a:endParaRPr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5940425" y="4292600"/>
            <a:ext cx="1295400" cy="2089150"/>
          </a:xfrm>
          <a:prstGeom prst="ellips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029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>
                <a:ea typeface="ＭＳ Ｐゴシック" pitchFamily="34" charset="-128"/>
              </a:rPr>
              <a:t>Normotherme</a:t>
            </a:r>
            <a:r>
              <a:rPr lang="nl-NL" dirty="0" smtClean="0">
                <a:ea typeface="ＭＳ Ｐゴシック" pitchFamily="34" charset="-128"/>
              </a:rPr>
              <a:t> MP als diagnosticum</a:t>
            </a:r>
          </a:p>
        </p:txBody>
      </p:sp>
      <p:sp>
        <p:nvSpPr>
          <p:cNvPr id="52227" name="Tekstvak 15"/>
          <p:cNvSpPr txBox="1">
            <a:spLocks noChangeArrowheads="1"/>
          </p:cNvSpPr>
          <p:nvPr/>
        </p:nvSpPr>
        <p:spPr bwMode="auto">
          <a:xfrm>
            <a:off x="2598307" y="1341438"/>
            <a:ext cx="42498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dirty="0"/>
              <a:t>Ex-vivo </a:t>
            </a:r>
            <a:r>
              <a:rPr lang="nl-NL" dirty="0" smtClean="0"/>
              <a:t>beoordeling van orgaankwaliteit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36" y="2026434"/>
            <a:ext cx="5589354" cy="4189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6734175" y="6397624"/>
            <a:ext cx="1909497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nl-NL" sz="1000" dirty="0" err="1" smtClean="0">
                <a:solidFill>
                  <a:schemeClr val="tx2"/>
                </a:solidFill>
              </a:rPr>
              <a:t>Hosgood</a:t>
            </a:r>
            <a:r>
              <a:rPr lang="nl-NL" sz="1000" dirty="0" smtClean="0">
                <a:solidFill>
                  <a:schemeClr val="tx2"/>
                </a:solidFill>
              </a:rPr>
              <a:t> </a:t>
            </a:r>
            <a:r>
              <a:rPr lang="nl-NL" sz="1000" dirty="0">
                <a:solidFill>
                  <a:schemeClr val="tx2"/>
                </a:solidFill>
              </a:rPr>
              <a:t>et al. </a:t>
            </a:r>
            <a:r>
              <a:rPr lang="nl-NL" sz="1000" dirty="0" smtClean="0">
                <a:solidFill>
                  <a:schemeClr val="tx2"/>
                </a:solidFill>
              </a:rPr>
              <a:t>Am J </a:t>
            </a:r>
            <a:r>
              <a:rPr lang="nl-NL" sz="1000" dirty="0" err="1" smtClean="0">
                <a:solidFill>
                  <a:schemeClr val="tx2"/>
                </a:solidFill>
              </a:rPr>
              <a:t>Transpl</a:t>
            </a:r>
            <a:r>
              <a:rPr lang="nl-NL" sz="1000" dirty="0" smtClean="0">
                <a:solidFill>
                  <a:schemeClr val="tx2"/>
                </a:solidFill>
              </a:rPr>
              <a:t> 2016</a:t>
            </a:r>
            <a:endParaRPr lang="nl-NL" sz="1000" dirty="0">
              <a:solidFill>
                <a:schemeClr val="tx2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61" y="1885420"/>
            <a:ext cx="6575512" cy="426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9" descr="http://sweetclipart.com/multisite/sweetclipart/files/medical_red_thermometer_1.png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81" y="1229057"/>
            <a:ext cx="291319" cy="111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0"/>
          <p:cNvSpPr txBox="1">
            <a:spLocks noChangeArrowheads="1"/>
          </p:cNvSpPr>
          <p:nvPr/>
        </p:nvSpPr>
        <p:spPr bwMode="auto">
          <a:xfrm>
            <a:off x="232517" y="1415307"/>
            <a:ext cx="7703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nl-NL" sz="1400" b="1" dirty="0">
                <a:solidFill>
                  <a:srgbClr val="C00000"/>
                </a:solidFill>
                <a:latin typeface="Calibri" pitchFamily="34" charset="0"/>
              </a:rPr>
              <a:t>37</a:t>
            </a:r>
            <a:r>
              <a:rPr lang="nl-NL" sz="1400" b="1" dirty="0">
                <a:solidFill>
                  <a:srgbClr val="C00000"/>
                </a:solidFill>
                <a:sym typeface="Symbol" pitchFamily="18" charset="2"/>
              </a:rPr>
              <a:t>º</a:t>
            </a:r>
            <a:r>
              <a:rPr lang="nl-NL" sz="1400" b="1" dirty="0">
                <a:solidFill>
                  <a:srgbClr val="C00000"/>
                </a:solidFill>
                <a:latin typeface="Calibri" pitchFamily="34" charset="0"/>
              </a:rPr>
              <a:t>C</a:t>
            </a:r>
            <a:endParaRPr lang="en-US" sz="1400" b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54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1"/>
          <p:cNvSpPr txBox="1"/>
          <p:nvPr/>
        </p:nvSpPr>
        <p:spPr>
          <a:xfrm>
            <a:off x="0" y="5373216"/>
            <a:ext cx="9144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pic>
        <p:nvPicPr>
          <p:cNvPr id="6" name="Picture 5" descr="https://cdn.shopify.com/s/files/1/0316/8657/files/Kidney.png?1418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13" y="1869251"/>
            <a:ext cx="967826" cy="114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http://41.media.tumblr.com/deb96f73ec07a922dbe3516609e4ea06/tumblr_nhvivvFqBo1t0ingvo1_1280.png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" b="17047"/>
          <a:stretch>
            <a:fillRect/>
          </a:stretch>
        </p:blipFill>
        <p:spPr bwMode="auto">
          <a:xfrm>
            <a:off x="3180687" y="2636229"/>
            <a:ext cx="2903481" cy="252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" r="3633" b="6134"/>
          <a:stretch/>
        </p:blipFill>
        <p:spPr bwMode="auto">
          <a:xfrm>
            <a:off x="490693" y="3671341"/>
            <a:ext cx="1631391" cy="11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http://rlv.zcache.co.uk/kidney_transplant_greeting_card-rb28297f6673e4324b743b189404d492a_xvuak_8byvr_324.jpg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4" t="18781" r="18781" b="21347"/>
          <a:stretch>
            <a:fillRect/>
          </a:stretch>
        </p:blipFill>
        <p:spPr bwMode="auto">
          <a:xfrm>
            <a:off x="6992533" y="2635522"/>
            <a:ext cx="1323883" cy="121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0" descr="http://www.epsom-ewell.gov.uk/NR/rdonlyres/B455A170-330D-473F-BB2E-A51508785B91/0/bi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747" y="4396537"/>
            <a:ext cx="886906" cy="1408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21"/>
          <p:cNvSpPr>
            <a:spLocks noChangeShapeType="1"/>
          </p:cNvSpPr>
          <p:nvPr/>
        </p:nvSpPr>
        <p:spPr bwMode="auto">
          <a:xfrm>
            <a:off x="1379569" y="3011869"/>
            <a:ext cx="0" cy="501439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2" name="Line 22"/>
          <p:cNvSpPr>
            <a:spLocks noChangeShapeType="1"/>
          </p:cNvSpPr>
          <p:nvPr/>
        </p:nvSpPr>
        <p:spPr bwMode="auto">
          <a:xfrm>
            <a:off x="2411760" y="4148397"/>
            <a:ext cx="731535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Line 25"/>
          <p:cNvSpPr>
            <a:spLocks noChangeShapeType="1"/>
          </p:cNvSpPr>
          <p:nvPr/>
        </p:nvSpPr>
        <p:spPr bwMode="auto">
          <a:xfrm flipV="1">
            <a:off x="6072713" y="3420541"/>
            <a:ext cx="731535" cy="701496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Line 26"/>
          <p:cNvSpPr>
            <a:spLocks noChangeShapeType="1"/>
          </p:cNvSpPr>
          <p:nvPr/>
        </p:nvSpPr>
        <p:spPr bwMode="auto">
          <a:xfrm>
            <a:off x="6072713" y="4118716"/>
            <a:ext cx="731535" cy="660467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5" name="Picture 49" descr="http://sweetclipart.com/multisite/sweetclipart/files/medical_red_thermometer_1.png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25" y="3237922"/>
            <a:ext cx="291319" cy="111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0"/>
          <p:cNvSpPr txBox="1">
            <a:spLocks noChangeArrowheads="1"/>
          </p:cNvSpPr>
          <p:nvPr/>
        </p:nvSpPr>
        <p:spPr bwMode="auto">
          <a:xfrm>
            <a:off x="1400361" y="3424172"/>
            <a:ext cx="7703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nl-NL" sz="1400" b="1" dirty="0">
                <a:latin typeface="Calibri" pitchFamily="34" charset="0"/>
              </a:rPr>
              <a:t>37</a:t>
            </a:r>
            <a:r>
              <a:rPr lang="nl-NL" sz="1400" b="1" dirty="0">
                <a:sym typeface="Symbol" pitchFamily="18" charset="2"/>
              </a:rPr>
              <a:t>º</a:t>
            </a:r>
            <a:r>
              <a:rPr lang="nl-NL" sz="1400" b="1" dirty="0">
                <a:latin typeface="Calibri" pitchFamily="34" charset="0"/>
              </a:rPr>
              <a:t>C</a:t>
            </a:r>
            <a:endParaRPr lang="en-US" sz="1400" b="1" dirty="0">
              <a:latin typeface="Calibri" pitchFamily="34" charset="0"/>
            </a:endParaRPr>
          </a:p>
        </p:txBody>
      </p:sp>
      <p:cxnSp>
        <p:nvCxnSpPr>
          <p:cNvPr id="17" name="AutoShape 28"/>
          <p:cNvCxnSpPr>
            <a:cxnSpLocks noChangeAspect="1" noChangeShapeType="1"/>
          </p:cNvCxnSpPr>
          <p:nvPr/>
        </p:nvCxnSpPr>
        <p:spPr bwMode="auto">
          <a:xfrm flipH="1" flipV="1">
            <a:off x="7784621" y="2540818"/>
            <a:ext cx="485775" cy="447675"/>
          </a:xfrm>
          <a:prstGeom prst="curvedConnector4">
            <a:avLst>
              <a:gd name="adj1" fmla="val -70097"/>
              <a:gd name="adj2" fmla="val 176597"/>
            </a:avLst>
          </a:prstGeom>
          <a:noFill/>
          <a:ln w="508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8" name="Picture 2" descr="https://cdn3.iconfinder.com/data/icons/automobile-icons/428/Screwdriver_And_Wrench-25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66" y="2420205"/>
            <a:ext cx="399358" cy="40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Rechte verbindingslijn 19"/>
          <p:cNvCxnSpPr/>
          <p:nvPr/>
        </p:nvCxnSpPr>
        <p:spPr>
          <a:xfrm>
            <a:off x="323528" y="3671341"/>
            <a:ext cx="165618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Afbeelding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7784" y="2199528"/>
            <a:ext cx="1160919" cy="1253899"/>
          </a:xfrm>
          <a:prstGeom prst="rect">
            <a:avLst/>
          </a:prstGeom>
        </p:spPr>
      </p:pic>
      <p:sp>
        <p:nvSpPr>
          <p:cNvPr id="23" name="Titel 1"/>
          <p:cNvSpPr txBox="1">
            <a:spLocks/>
          </p:cNvSpPr>
          <p:nvPr/>
        </p:nvSpPr>
        <p:spPr>
          <a:xfrm>
            <a:off x="457200" y="472067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C0504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 err="1" smtClean="0">
                <a:ea typeface="ＭＳ Ｐゴシック" pitchFamily="34" charset="-128"/>
              </a:rPr>
              <a:t>Normotherme</a:t>
            </a:r>
            <a:r>
              <a:rPr lang="nl-NL" dirty="0" smtClean="0">
                <a:ea typeface="ＭＳ Ｐゴシック" pitchFamily="34" charset="-128"/>
              </a:rPr>
              <a:t> MP als diagnosticum</a:t>
            </a:r>
          </a:p>
        </p:txBody>
      </p:sp>
      <p:sp>
        <p:nvSpPr>
          <p:cNvPr id="24" name="Tekstvak 15"/>
          <p:cNvSpPr txBox="1">
            <a:spLocks noChangeArrowheads="1"/>
          </p:cNvSpPr>
          <p:nvPr/>
        </p:nvSpPr>
        <p:spPr bwMode="auto">
          <a:xfrm>
            <a:off x="2317750" y="1341438"/>
            <a:ext cx="47371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dirty="0"/>
              <a:t>Ex-vivo </a:t>
            </a:r>
            <a:r>
              <a:rPr lang="nl-NL" dirty="0" smtClean="0"/>
              <a:t>MRI beoordeling van orgaankwaliteit</a:t>
            </a:r>
            <a:endParaRPr lang="nl-NL" dirty="0"/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" b="23839"/>
          <a:stretch/>
        </p:blipFill>
        <p:spPr bwMode="auto">
          <a:xfrm>
            <a:off x="7972252" y="6034003"/>
            <a:ext cx="1009985" cy="46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522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>
                <a:ea typeface="ＭＳ Ｐゴシック" pitchFamily="34" charset="-128"/>
              </a:rPr>
              <a:t>Normotherme</a:t>
            </a:r>
            <a:r>
              <a:rPr lang="nl-NL" dirty="0" smtClean="0">
                <a:ea typeface="ＭＳ Ｐゴシック" pitchFamily="34" charset="-128"/>
              </a:rPr>
              <a:t> MP als diagnosticum</a:t>
            </a:r>
          </a:p>
        </p:txBody>
      </p:sp>
      <p:pic>
        <p:nvPicPr>
          <p:cNvPr id="53251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2"/>
          <a:stretch>
            <a:fillRect/>
          </a:stretch>
        </p:blipFill>
        <p:spPr bwMode="auto">
          <a:xfrm>
            <a:off x="782638" y="4167188"/>
            <a:ext cx="294005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"/>
          <a:stretch>
            <a:fillRect/>
          </a:stretch>
        </p:blipFill>
        <p:spPr bwMode="auto">
          <a:xfrm>
            <a:off x="3806825" y="2373313"/>
            <a:ext cx="4572000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t="14285" r="3418" b="5267"/>
          <a:stretch>
            <a:fillRect/>
          </a:stretch>
        </p:blipFill>
        <p:spPr bwMode="auto">
          <a:xfrm>
            <a:off x="2366963" y="2373313"/>
            <a:ext cx="13557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6" t="39185" r="24438" b="4105"/>
          <a:stretch>
            <a:fillRect/>
          </a:stretch>
        </p:blipFill>
        <p:spPr bwMode="auto">
          <a:xfrm>
            <a:off x="782638" y="2373313"/>
            <a:ext cx="15113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kstvak 7"/>
          <p:cNvSpPr txBox="1">
            <a:spLocks noChangeArrowheads="1"/>
          </p:cNvSpPr>
          <p:nvPr/>
        </p:nvSpPr>
        <p:spPr bwMode="auto">
          <a:xfrm>
            <a:off x="785813" y="3602038"/>
            <a:ext cx="3556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sz="280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53256" name="Tekstvak 8"/>
          <p:cNvSpPr txBox="1">
            <a:spLocks noChangeArrowheads="1"/>
          </p:cNvSpPr>
          <p:nvPr/>
        </p:nvSpPr>
        <p:spPr bwMode="auto">
          <a:xfrm>
            <a:off x="3360738" y="2359025"/>
            <a:ext cx="3730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sz="280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53257" name="Tekstvak 9"/>
          <p:cNvSpPr txBox="1">
            <a:spLocks noChangeArrowheads="1"/>
          </p:cNvSpPr>
          <p:nvPr/>
        </p:nvSpPr>
        <p:spPr bwMode="auto">
          <a:xfrm>
            <a:off x="782638" y="4086225"/>
            <a:ext cx="336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sz="2800">
                <a:solidFill>
                  <a:schemeClr val="bg1"/>
                </a:solidFill>
              </a:rPr>
              <a:t>c</a:t>
            </a:r>
          </a:p>
        </p:txBody>
      </p:sp>
      <p:sp>
        <p:nvSpPr>
          <p:cNvPr id="53258" name="Tekstvak 10"/>
          <p:cNvSpPr txBox="1">
            <a:spLocks noChangeArrowheads="1"/>
          </p:cNvSpPr>
          <p:nvPr/>
        </p:nvSpPr>
        <p:spPr bwMode="auto">
          <a:xfrm>
            <a:off x="3863975" y="5310188"/>
            <a:ext cx="374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sz="2800">
                <a:solidFill>
                  <a:schemeClr val="bg1"/>
                </a:solidFill>
              </a:rPr>
              <a:t>d</a:t>
            </a:r>
          </a:p>
        </p:txBody>
      </p:sp>
      <p:cxnSp>
        <p:nvCxnSpPr>
          <p:cNvPr id="12" name="Rechte verbindingslijn met pijl 11"/>
          <p:cNvCxnSpPr/>
          <p:nvPr/>
        </p:nvCxnSpPr>
        <p:spPr>
          <a:xfrm>
            <a:off x="6254750" y="2954338"/>
            <a:ext cx="503238" cy="43180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/>
          <p:nvPr/>
        </p:nvCxnSpPr>
        <p:spPr>
          <a:xfrm flipH="1" flipV="1">
            <a:off x="5030788" y="5257800"/>
            <a:ext cx="719137" cy="171450"/>
          </a:xfrm>
          <a:prstGeom prst="straightConnector1">
            <a:avLst/>
          </a:prstGeom>
          <a:ln w="508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 flipV="1">
            <a:off x="1889125" y="4394200"/>
            <a:ext cx="333375" cy="169863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met pijl 14"/>
          <p:cNvCxnSpPr/>
          <p:nvPr/>
        </p:nvCxnSpPr>
        <p:spPr>
          <a:xfrm flipH="1">
            <a:off x="1574800" y="5383213"/>
            <a:ext cx="388938" cy="1905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263" name="Tekstvak 15"/>
          <p:cNvSpPr txBox="1">
            <a:spLocks noChangeArrowheads="1"/>
          </p:cNvSpPr>
          <p:nvPr/>
        </p:nvSpPr>
        <p:spPr bwMode="auto">
          <a:xfrm>
            <a:off x="2305050" y="1833563"/>
            <a:ext cx="47371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dirty="0"/>
              <a:t>Ex-vivo MRI </a:t>
            </a:r>
            <a:r>
              <a:rPr lang="nl-NL" dirty="0" smtClean="0"/>
              <a:t>beoordeling van orgaankwaliteit</a:t>
            </a:r>
            <a:endParaRPr lang="nl-NL" dirty="0"/>
          </a:p>
        </p:txBody>
      </p:sp>
      <p:pic>
        <p:nvPicPr>
          <p:cNvPr id="16" name="Video MRI-NMP second proof-of-principl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31" y="1609005"/>
            <a:ext cx="774065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" b="23839"/>
          <a:stretch/>
        </p:blipFill>
        <p:spPr bwMode="auto">
          <a:xfrm>
            <a:off x="7972252" y="6261343"/>
            <a:ext cx="1009985" cy="46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69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>
                <a:ea typeface="ＭＳ Ｐゴシック" pitchFamily="34" charset="-128"/>
              </a:rPr>
              <a:t>Normotherme</a:t>
            </a:r>
            <a:r>
              <a:rPr lang="nl-NL" dirty="0" smtClean="0">
                <a:ea typeface="ＭＳ Ｐゴシック" pitchFamily="34" charset="-128"/>
              </a:rPr>
              <a:t> MP als diagnosticum</a:t>
            </a:r>
          </a:p>
        </p:txBody>
      </p:sp>
      <p:pic>
        <p:nvPicPr>
          <p:cNvPr id="54275" name="Picture 2" descr="C:\Users\moersc\Dropbox\Uploads\Photos NMP methodology\T2_space_kidney_coro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84313"/>
            <a:ext cx="3097212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5" descr="asl_aan_uit_weeraan_middel.jpg wordt weergegev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t="10506" r="69119" b="65984"/>
          <a:stretch>
            <a:fillRect/>
          </a:stretch>
        </p:blipFill>
        <p:spPr bwMode="auto">
          <a:xfrm>
            <a:off x="4432300" y="2416175"/>
            <a:ext cx="4329113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" b="23839"/>
          <a:stretch/>
        </p:blipFill>
        <p:spPr bwMode="auto">
          <a:xfrm>
            <a:off x="7972252" y="6261343"/>
            <a:ext cx="1009985" cy="469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53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Veelbelovende interventies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6927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dirty="0" smtClean="0"/>
              <a:t>Machineperfusie vóór transplantatie</a:t>
            </a:r>
            <a:endParaRPr lang="nl-NL" dirty="0"/>
          </a:p>
          <a:p>
            <a:pPr marL="914400" lvl="1" indent="-514350">
              <a:buFont typeface="Arial"/>
              <a:buChar char="•"/>
            </a:pPr>
            <a:r>
              <a:rPr lang="nl-NL" dirty="0" smtClean="0"/>
              <a:t>Hypotherm </a:t>
            </a:r>
            <a:r>
              <a:rPr lang="nl-NL" dirty="0"/>
              <a:t>(0-10°C) </a:t>
            </a:r>
            <a:r>
              <a:rPr lang="nl-NL" dirty="0" smtClean="0"/>
              <a:t>of </a:t>
            </a:r>
            <a:r>
              <a:rPr lang="nl-NL" dirty="0" err="1" smtClean="0"/>
              <a:t>normotherm</a:t>
            </a:r>
            <a:r>
              <a:rPr lang="nl-NL" dirty="0" smtClean="0"/>
              <a:t> </a:t>
            </a:r>
            <a:r>
              <a:rPr lang="nl-NL" dirty="0"/>
              <a:t>(15-37°C)</a:t>
            </a:r>
          </a:p>
          <a:p>
            <a:pPr marL="914400" lvl="1" indent="-514350">
              <a:buFont typeface="Arial"/>
              <a:buChar char="•"/>
            </a:pPr>
            <a:r>
              <a:rPr lang="nl-NL" dirty="0" smtClean="0"/>
              <a:t>Bewezen positief effect op transplantatieresultaat</a:t>
            </a:r>
            <a:r>
              <a:rPr lang="nl-NL" baseline="30000" dirty="0" smtClean="0"/>
              <a:t>*</a:t>
            </a:r>
            <a:endParaRPr lang="nl-NL" baseline="30000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3"/>
          <a:srcRect t="5502" b="5829"/>
          <a:stretch>
            <a:fillRect/>
          </a:stretch>
        </p:blipFill>
        <p:spPr>
          <a:xfrm>
            <a:off x="1433636" y="3377510"/>
            <a:ext cx="3573429" cy="292770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73" y="3169479"/>
            <a:ext cx="3644192" cy="347461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5254017" y="3241963"/>
            <a:ext cx="333926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>
                <a:solidFill>
                  <a:prstClr val="black"/>
                </a:solidFill>
              </a:rPr>
              <a:t>Doel van machineperfusie:</a:t>
            </a:r>
          </a:p>
          <a:p>
            <a:endParaRPr lang="nl-NL" sz="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orgaanpreservatie</a:t>
            </a:r>
          </a:p>
          <a:p>
            <a:pPr marL="285750" indent="-285750">
              <a:buFont typeface="Arial" pitchFamily="34" charset="0"/>
              <a:buChar char="•"/>
            </a:pPr>
            <a:endParaRPr lang="nl-NL" sz="8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l-NL" dirty="0">
                <a:solidFill>
                  <a:prstClr val="black"/>
                </a:solidFill>
              </a:rPr>
              <a:t>o</a:t>
            </a:r>
            <a:r>
              <a:rPr lang="nl-NL" dirty="0" smtClean="0">
                <a:solidFill>
                  <a:prstClr val="black"/>
                </a:solidFill>
              </a:rPr>
              <a:t>rgaan-evaluatie</a:t>
            </a:r>
          </a:p>
          <a:p>
            <a:pPr marL="285750" indent="-285750">
              <a:buFont typeface="Arial" pitchFamily="34" charset="0"/>
              <a:buChar char="•"/>
            </a:pPr>
            <a:endParaRPr lang="nl-NL" sz="8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>
                <a:solidFill>
                  <a:prstClr val="black"/>
                </a:solidFill>
              </a:rPr>
              <a:t>platform voor orgaan- conditionering/resuscitatie</a:t>
            </a:r>
            <a:endParaRPr lang="nl-NL" dirty="0">
              <a:solidFill>
                <a:prstClr val="black"/>
              </a:solidFill>
            </a:endParaRPr>
          </a:p>
        </p:txBody>
      </p:sp>
      <p:pic>
        <p:nvPicPr>
          <p:cNvPr id="8" name="Picture 7" descr="http://www.clker.com/cliparts/e/3/9/7/1245686792938124914raemi_Check_mark.svg.h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017" y="3563157"/>
            <a:ext cx="354895" cy="328869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052" name="Picture 4" descr="https://pixabay.com/static/uploads/photo/2015/04/04/19/22/question-mark-706906_960_72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t="7389" r="20078" b="8669"/>
          <a:stretch/>
        </p:blipFill>
        <p:spPr bwMode="auto">
          <a:xfrm>
            <a:off x="5254017" y="3990387"/>
            <a:ext cx="256859" cy="36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pixabay.com/static/uploads/photo/2015/04/04/19/22/question-mark-706906_960_72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t="7389" r="20078" b="8669"/>
          <a:stretch/>
        </p:blipFill>
        <p:spPr bwMode="auto">
          <a:xfrm>
            <a:off x="5254017" y="4495962"/>
            <a:ext cx="256859" cy="36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6734175" y="6397624"/>
            <a:ext cx="1863011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nl-NL" sz="1000" dirty="0" smtClean="0">
                <a:solidFill>
                  <a:srgbClr val="1F497D"/>
                </a:solidFill>
              </a:rPr>
              <a:t>*Moers </a:t>
            </a:r>
            <a:r>
              <a:rPr lang="nl-NL" sz="1000" dirty="0">
                <a:solidFill>
                  <a:srgbClr val="1F497D"/>
                </a:solidFill>
              </a:rPr>
              <a:t>et al. N Engl J Med 2012</a:t>
            </a:r>
          </a:p>
        </p:txBody>
      </p:sp>
    </p:spTree>
    <p:extLst>
      <p:ext uri="{BB962C8B-B14F-4D97-AF65-F5344CB8AC3E}">
        <p14:creationId xmlns:p14="http://schemas.microsoft.com/office/powerpoint/2010/main" val="243967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457200" y="3544933"/>
            <a:ext cx="8229600" cy="10381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Mesenchymale stamcellen</a:t>
            </a:r>
          </a:p>
          <a:p>
            <a:pPr marL="914400" marR="0" lvl="1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Immunomodulatie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nl-NL" sz="2800" noProof="0" dirty="0" smtClean="0"/>
              <a:t>en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reparatie</a:t>
            </a:r>
            <a:r>
              <a:rPr kumimoji="0" lang="nl-NL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van 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I/R </a:t>
            </a:r>
            <a:r>
              <a:rPr lang="nl-NL" sz="2800" dirty="0" smtClean="0"/>
              <a:t>schade</a:t>
            </a:r>
            <a:r>
              <a:rPr kumimoji="0" lang="nl-NL" sz="28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*</a:t>
            </a:r>
          </a:p>
          <a:p>
            <a:pPr marL="914400" marR="0" lvl="1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457200" y="3479839"/>
            <a:ext cx="8229600" cy="2904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00050" marR="0" lvl="1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1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nl-NL" sz="2800" dirty="0"/>
          </a:p>
          <a:p>
            <a:pPr marL="914400" lvl="1" indent="-514350">
              <a:spcBef>
                <a:spcPct val="20000"/>
              </a:spcBef>
              <a:buFont typeface="Arial"/>
              <a:buChar char="•"/>
            </a:pPr>
            <a:r>
              <a:rPr lang="nl-NL" sz="2800" noProof="0" dirty="0" smtClean="0"/>
              <a:t>Toegediend aan patiënten ná transplantatie</a:t>
            </a: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NMP als platform voor interventies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199" y="1600202"/>
            <a:ext cx="8287697" cy="16684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3000" dirty="0" smtClean="0"/>
              <a:t>Machineperfusie vóór transplantatie</a:t>
            </a:r>
            <a:endParaRPr lang="nl-NL" sz="3000" dirty="0"/>
          </a:p>
          <a:p>
            <a:pPr marL="914400" lvl="1" indent="-514350">
              <a:buFont typeface="Arial"/>
              <a:buChar char="•"/>
            </a:pPr>
            <a:r>
              <a:rPr lang="nl-NL" sz="2600" dirty="0" smtClean="0"/>
              <a:t>Hypotherm (0-10°C</a:t>
            </a:r>
            <a:r>
              <a:rPr lang="nl-NL" sz="2600" dirty="0"/>
              <a:t>) </a:t>
            </a:r>
            <a:r>
              <a:rPr lang="nl-NL" sz="2600" dirty="0" smtClean="0"/>
              <a:t>of </a:t>
            </a:r>
            <a:r>
              <a:rPr lang="nl-NL" sz="2600" dirty="0" err="1" smtClean="0"/>
              <a:t>normotherm</a:t>
            </a:r>
            <a:r>
              <a:rPr lang="nl-NL" sz="2600" dirty="0" smtClean="0"/>
              <a:t> </a:t>
            </a:r>
            <a:r>
              <a:rPr lang="nl-NL" sz="2600" dirty="0"/>
              <a:t>(15-37°C)</a:t>
            </a:r>
          </a:p>
          <a:p>
            <a:pPr marL="914400" lvl="1" indent="-514350">
              <a:buFont typeface="Arial"/>
              <a:buChar char="•"/>
            </a:pPr>
            <a:r>
              <a:rPr lang="nl-NL" sz="2600" dirty="0" smtClean="0"/>
              <a:t>Bewezen positief effect op transplantatieresultaat</a:t>
            </a:r>
            <a:endParaRPr lang="nl-NL" sz="2600" dirty="0"/>
          </a:p>
        </p:txBody>
      </p:sp>
      <p:pic>
        <p:nvPicPr>
          <p:cNvPr id="7" name="Afbeelding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0" t="20015" r="20626" b="12380"/>
          <a:stretch/>
        </p:blipFill>
        <p:spPr bwMode="auto">
          <a:xfrm>
            <a:off x="6067375" y="5041830"/>
            <a:ext cx="2783614" cy="16603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2860434" y="6428354"/>
            <a:ext cx="3186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>
                <a:solidFill>
                  <a:srgbClr val="C0504D"/>
                </a:solidFill>
              </a:rPr>
              <a:t>*De Vries </a:t>
            </a:r>
            <a:r>
              <a:rPr lang="nl-NL" sz="1600" dirty="0">
                <a:solidFill>
                  <a:srgbClr val="C0504D"/>
                </a:solidFill>
              </a:rPr>
              <a:t>et al. </a:t>
            </a:r>
            <a:r>
              <a:rPr lang="nl-NL" sz="1600" dirty="0" smtClean="0">
                <a:solidFill>
                  <a:srgbClr val="C0504D"/>
                </a:solidFill>
              </a:rPr>
              <a:t>Front </a:t>
            </a:r>
            <a:r>
              <a:rPr lang="nl-NL" sz="1600" dirty="0" err="1" smtClean="0">
                <a:solidFill>
                  <a:srgbClr val="C0504D"/>
                </a:solidFill>
              </a:rPr>
              <a:t>Immunol</a:t>
            </a:r>
            <a:r>
              <a:rPr lang="nl-NL" sz="1600" dirty="0" smtClean="0">
                <a:solidFill>
                  <a:srgbClr val="C0504D"/>
                </a:solidFill>
              </a:rPr>
              <a:t> 2012</a:t>
            </a:r>
            <a:endParaRPr lang="nl-NL" sz="1600" dirty="0">
              <a:solidFill>
                <a:srgbClr val="C050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2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457199" y="3611191"/>
            <a:ext cx="8406245" cy="29044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914400" marR="0" lvl="1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1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nl-NL" sz="2800" dirty="0"/>
          </a:p>
          <a:p>
            <a:pPr marL="914400" lvl="1" indent="-514350">
              <a:spcBef>
                <a:spcPct val="20000"/>
              </a:spcBef>
              <a:buFont typeface="Arial"/>
              <a:buChar char="•"/>
            </a:pPr>
            <a:r>
              <a:rPr lang="nl-NL" sz="2800" dirty="0" smtClean="0"/>
              <a:t>Toegediend aan patiënten ná transplantatie</a:t>
            </a: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1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2800" dirty="0" smtClean="0">
                <a:solidFill>
                  <a:schemeClr val="accent2"/>
                </a:solidFill>
              </a:rPr>
              <a:t>E</a:t>
            </a:r>
            <a:r>
              <a:rPr lang="nl-NL" sz="2800" noProof="0" dirty="0" err="1" smtClean="0">
                <a:solidFill>
                  <a:schemeClr val="accent2"/>
                </a:solidFill>
              </a:rPr>
              <a:t>ffectiever</a:t>
            </a:r>
            <a:r>
              <a:rPr lang="nl-NL" sz="2800" noProof="0" dirty="0" smtClean="0">
                <a:solidFill>
                  <a:schemeClr val="accent2"/>
                </a:solidFill>
              </a:rPr>
              <a:t> indien toegediend vóór transplantatie</a:t>
            </a:r>
            <a:r>
              <a:rPr kumimoji="0" lang="nl-NL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?</a:t>
            </a:r>
          </a:p>
          <a:p>
            <a:pPr marL="914400" marR="0" lvl="1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nl-NL" sz="2800" dirty="0" smtClean="0">
                <a:solidFill>
                  <a:schemeClr val="accent2"/>
                </a:solidFill>
              </a:rPr>
              <a:t>Veiliger</a:t>
            </a:r>
            <a:r>
              <a:rPr lang="nl-NL" sz="2800" noProof="0" dirty="0" smtClean="0">
                <a:solidFill>
                  <a:schemeClr val="accent2"/>
                </a:solidFill>
              </a:rPr>
              <a:t> indien niet aan </a:t>
            </a:r>
            <a:r>
              <a:rPr lang="nl-NL" sz="2800" noProof="0" dirty="0" err="1" smtClean="0">
                <a:solidFill>
                  <a:schemeClr val="accent2"/>
                </a:solidFill>
              </a:rPr>
              <a:t>patië</a:t>
            </a:r>
            <a:r>
              <a:rPr lang="nl-NL" sz="2800" dirty="0" err="1" smtClean="0">
                <a:solidFill>
                  <a:schemeClr val="accent2"/>
                </a:solidFill>
              </a:rPr>
              <a:t>nt</a:t>
            </a:r>
            <a:r>
              <a:rPr lang="nl-NL" sz="2800" dirty="0" smtClean="0">
                <a:solidFill>
                  <a:schemeClr val="accent2"/>
                </a:solidFill>
              </a:rPr>
              <a:t>, maar aan geïsoleerd donororgaan toegediend?</a:t>
            </a:r>
            <a:endParaRPr kumimoji="0" lang="nl-NL" sz="2800" i="0" u="none" strike="noStrike" kern="120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NMP </a:t>
            </a:r>
            <a:r>
              <a:rPr lang="nl-NL" dirty="0" smtClean="0"/>
              <a:t>als platform voor interventies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36148"/>
          </a:xfrm>
        </p:spPr>
        <p:txBody>
          <a:bodyPr>
            <a:normAutofit fontScale="925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dirty="0" smtClean="0"/>
              <a:t>Machineperfusie vóór transplantatie</a:t>
            </a:r>
            <a:endParaRPr lang="nl-NL" dirty="0"/>
          </a:p>
          <a:p>
            <a:pPr marL="914400" lvl="1" indent="-514350">
              <a:buFont typeface="Arial"/>
              <a:buChar char="•"/>
            </a:pPr>
            <a:r>
              <a:rPr lang="nl-NL" dirty="0" smtClean="0"/>
              <a:t>Hypotherm </a:t>
            </a:r>
            <a:r>
              <a:rPr lang="nl-NL" dirty="0"/>
              <a:t>(0-10°C) </a:t>
            </a:r>
            <a:r>
              <a:rPr lang="nl-NL" dirty="0" smtClean="0"/>
              <a:t>of </a:t>
            </a:r>
            <a:r>
              <a:rPr lang="nl-NL" dirty="0" err="1" smtClean="0"/>
              <a:t>normotherm</a:t>
            </a:r>
            <a:r>
              <a:rPr lang="nl-NL" dirty="0" smtClean="0"/>
              <a:t> </a:t>
            </a:r>
            <a:r>
              <a:rPr lang="nl-NL" dirty="0"/>
              <a:t>(15-37°C)</a:t>
            </a:r>
          </a:p>
          <a:p>
            <a:pPr marL="914400" lvl="1" indent="-514350">
              <a:buFont typeface="Arial"/>
              <a:buChar char="•"/>
            </a:pPr>
            <a:r>
              <a:rPr lang="nl-NL" dirty="0" smtClean="0"/>
              <a:t>Bewezen positief effect op transplantatieresultaat</a:t>
            </a:r>
            <a:endParaRPr lang="nl-NL" dirty="0"/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457200" y="3544933"/>
            <a:ext cx="8229600" cy="103810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nl-NL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Mesenchymale stamcellen</a:t>
            </a:r>
          </a:p>
          <a:p>
            <a:pPr marL="914400" marR="0" lvl="1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nl-NL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Immunomodulatie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nl-NL" sz="2800" noProof="0" dirty="0" smtClean="0"/>
              <a:t>en</a:t>
            </a:r>
            <a:r>
              <a:rPr kumimoji="0" lang="nl-NL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reparatie</a:t>
            </a:r>
            <a:r>
              <a:rPr lang="nl-NL" sz="2800" dirty="0"/>
              <a:t> </a:t>
            </a:r>
            <a:r>
              <a:rPr lang="nl-NL" sz="2800" dirty="0" smtClean="0"/>
              <a:t>van</a:t>
            </a:r>
            <a:r>
              <a:rPr kumimoji="0" lang="nl-NL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I/R </a:t>
            </a:r>
            <a:r>
              <a:rPr lang="nl-NL" sz="2800" dirty="0" smtClean="0"/>
              <a:t>schade</a:t>
            </a: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1" indent="-5143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Pijl omhoog en omlaag 7"/>
          <p:cNvSpPr/>
          <p:nvPr/>
        </p:nvSpPr>
        <p:spPr>
          <a:xfrm>
            <a:off x="3358065" y="3086941"/>
            <a:ext cx="867077" cy="181943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 omhoog en omlaag 8"/>
          <p:cNvSpPr/>
          <p:nvPr/>
        </p:nvSpPr>
        <p:spPr>
          <a:xfrm>
            <a:off x="1752856" y="3092809"/>
            <a:ext cx="867077" cy="181943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 omhoog en omlaag 9"/>
          <p:cNvSpPr/>
          <p:nvPr/>
        </p:nvSpPr>
        <p:spPr>
          <a:xfrm>
            <a:off x="4999943" y="3086466"/>
            <a:ext cx="867077" cy="1819438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Afgeronde rechthoek 10"/>
          <p:cNvSpPr/>
          <p:nvPr/>
        </p:nvSpPr>
        <p:spPr>
          <a:xfrm>
            <a:off x="895322" y="1624622"/>
            <a:ext cx="5962678" cy="500091"/>
          </a:xfrm>
          <a:prstGeom prst="roundRect">
            <a:avLst/>
          </a:prstGeom>
          <a:solidFill>
            <a:schemeClr val="accent2">
              <a:alpha val="27000"/>
            </a:schemeClr>
          </a:solidFill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Afgeronde rechthoek 11"/>
          <p:cNvSpPr/>
          <p:nvPr/>
        </p:nvSpPr>
        <p:spPr>
          <a:xfrm>
            <a:off x="4499264" y="2124713"/>
            <a:ext cx="3273137" cy="500091"/>
          </a:xfrm>
          <a:prstGeom prst="roundRect">
            <a:avLst/>
          </a:prstGeom>
          <a:solidFill>
            <a:schemeClr val="accent2">
              <a:alpha val="27000"/>
            </a:schemeClr>
          </a:solidFill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Afgeronde rechthoek 12"/>
          <p:cNvSpPr/>
          <p:nvPr/>
        </p:nvSpPr>
        <p:spPr>
          <a:xfrm>
            <a:off x="895322" y="4993444"/>
            <a:ext cx="4861241" cy="500091"/>
          </a:xfrm>
          <a:prstGeom prst="roundRect">
            <a:avLst/>
          </a:prstGeom>
          <a:solidFill>
            <a:schemeClr val="accent2">
              <a:alpha val="27000"/>
            </a:schemeClr>
          </a:solidFill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1801" y="3329440"/>
            <a:ext cx="1160919" cy="1253899"/>
          </a:xfrm>
          <a:prstGeom prst="rect">
            <a:avLst/>
          </a:prstGeom>
        </p:spPr>
      </p:pic>
      <p:grpSp>
        <p:nvGrpSpPr>
          <p:cNvPr id="4" name="Groep 3"/>
          <p:cNvGrpSpPr/>
          <p:nvPr/>
        </p:nvGrpSpPr>
        <p:grpSpPr>
          <a:xfrm>
            <a:off x="189801" y="6215275"/>
            <a:ext cx="8747070" cy="486960"/>
            <a:chOff x="189801" y="6215275"/>
            <a:chExt cx="8747070" cy="48696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1" b="23839"/>
            <a:stretch/>
          </p:blipFill>
          <p:spPr bwMode="auto">
            <a:xfrm>
              <a:off x="7926886" y="6215275"/>
              <a:ext cx="1009985" cy="4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" name="Picture 2" descr="http://www.apactrial.nl/wp-content/uploads/2016/11/logo1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01" y="6399002"/>
              <a:ext cx="1184325" cy="3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7374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-4.72222E-6 0.20764 " pathEditMode="relative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Methode - verkrijgen </a:t>
            </a:r>
            <a:r>
              <a:rPr lang="nl-NL" dirty="0" err="1" smtClean="0"/>
              <a:t>aMSCs</a:t>
            </a:r>
            <a:endParaRPr lang="nl-NL" dirty="0"/>
          </a:p>
        </p:txBody>
      </p:sp>
      <p:pic>
        <p:nvPicPr>
          <p:cNvPr id="6146" name="Picture 2" descr="http://www.natgeocreative.com/comp/04/463/13921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97" y="1747606"/>
            <a:ext cx="3210154" cy="213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laparoscopy-endourology.com/main/wp-content/uploads/2013/02/Robotic-Partial-nephrectomy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4745" r="1853" b="6948"/>
          <a:stretch/>
        </p:blipFill>
        <p:spPr bwMode="auto">
          <a:xfrm>
            <a:off x="5006466" y="2360703"/>
            <a:ext cx="3213030" cy="275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fourhourbodycouple.com/wp-content/uploads/2012/03/f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222" y="5041681"/>
            <a:ext cx="1011580" cy="101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Rechte verbindingslijn met pijl 4"/>
          <p:cNvCxnSpPr/>
          <p:nvPr/>
        </p:nvCxnSpPr>
        <p:spPr>
          <a:xfrm flipH="1">
            <a:off x="4541688" y="3677808"/>
            <a:ext cx="1106374" cy="1434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>
            <a:off x="3884937" y="2606798"/>
            <a:ext cx="1121529" cy="434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4804389" y="5248958"/>
            <a:ext cx="2637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Digestie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MSC isolatie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/>
              <a:t>Celkweek (3-4 weken)</a:t>
            </a:r>
          </a:p>
          <a:p>
            <a:pPr marL="285750" indent="-285750">
              <a:buFont typeface="Arial" pitchFamily="34" charset="0"/>
              <a:buChar char="•"/>
            </a:pPr>
            <a:endParaRPr lang="nl-NL" dirty="0"/>
          </a:p>
        </p:txBody>
      </p:sp>
      <p:grpSp>
        <p:nvGrpSpPr>
          <p:cNvPr id="12" name="Groep 11"/>
          <p:cNvGrpSpPr/>
          <p:nvPr/>
        </p:nvGrpSpPr>
        <p:grpSpPr>
          <a:xfrm>
            <a:off x="189801" y="6215275"/>
            <a:ext cx="8747070" cy="486960"/>
            <a:chOff x="189801" y="6215275"/>
            <a:chExt cx="8747070" cy="48696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1" b="23839"/>
            <a:stretch/>
          </p:blipFill>
          <p:spPr bwMode="auto">
            <a:xfrm>
              <a:off x="7926886" y="6215275"/>
              <a:ext cx="1009985" cy="4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 descr="http://www.apactrial.nl/wp-content/uploads/2016/11/logo16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01" y="6399002"/>
              <a:ext cx="1184325" cy="3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2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Methode – kweken van </a:t>
            </a:r>
            <a:r>
              <a:rPr lang="nl-NL" dirty="0" err="1" smtClean="0"/>
              <a:t>aMSCs</a:t>
            </a:r>
            <a:endParaRPr lang="nl-NL" dirty="0"/>
          </a:p>
        </p:txBody>
      </p:sp>
      <p:pic>
        <p:nvPicPr>
          <p:cNvPr id="7170" name="Afbeelding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731" y="2788653"/>
            <a:ext cx="2898775" cy="21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Afbeelding 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20" y="2788653"/>
            <a:ext cx="2898775" cy="2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905270" y="2391819"/>
            <a:ext cx="2013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Na 6 dagen kweken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5205539" y="2399967"/>
            <a:ext cx="2130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Na 14 dagen kweken</a:t>
            </a:r>
            <a:endParaRPr lang="nl-NL" dirty="0"/>
          </a:p>
        </p:txBody>
      </p:sp>
      <p:grpSp>
        <p:nvGrpSpPr>
          <p:cNvPr id="10" name="Groep 9"/>
          <p:cNvGrpSpPr/>
          <p:nvPr/>
        </p:nvGrpSpPr>
        <p:grpSpPr>
          <a:xfrm>
            <a:off x="189801" y="6215275"/>
            <a:ext cx="8747070" cy="486960"/>
            <a:chOff x="189801" y="6215275"/>
            <a:chExt cx="8747070" cy="48696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1" b="23839"/>
            <a:stretch/>
          </p:blipFill>
          <p:spPr bwMode="auto">
            <a:xfrm>
              <a:off x="7926886" y="6215275"/>
              <a:ext cx="1009985" cy="4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 descr="http://www.apactrial.nl/wp-content/uploads/2016/11/logo1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01" y="6399002"/>
              <a:ext cx="1184325" cy="3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047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Donatie en transplantatie</a:t>
            </a:r>
            <a:endParaRPr lang="nl-NL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2" y="1535403"/>
            <a:ext cx="4152288" cy="2839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952" y="3865418"/>
            <a:ext cx="4164848" cy="284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s://static1.squarespace.com/static/51129112e4b081e5ce23bdcd/t/533c71b2e4b016f70ff3f785/1396470570927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945" y="1656631"/>
            <a:ext cx="3888432" cy="222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56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Methode – fluorescent labellen </a:t>
            </a:r>
            <a:r>
              <a:rPr lang="nl-NL" dirty="0" err="1" smtClean="0"/>
              <a:t>aMSCs</a:t>
            </a:r>
            <a:endParaRPr lang="nl-NL" dirty="0"/>
          </a:p>
        </p:txBody>
      </p:sp>
      <p:pic>
        <p:nvPicPr>
          <p:cNvPr id="2050" name="Picture 2" descr="PKH cell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89" y="2558962"/>
            <a:ext cx="264477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Qtracker cel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954" y="2558962"/>
            <a:ext cx="260508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Qtracker + PKH ce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16" y="2558962"/>
            <a:ext cx="261937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ep 8"/>
          <p:cNvGrpSpPr/>
          <p:nvPr/>
        </p:nvGrpSpPr>
        <p:grpSpPr>
          <a:xfrm>
            <a:off x="189801" y="6215275"/>
            <a:ext cx="8747070" cy="486960"/>
            <a:chOff x="189801" y="6215275"/>
            <a:chExt cx="8747070" cy="48696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1" b="23839"/>
            <a:stretch/>
          </p:blipFill>
          <p:spPr bwMode="auto">
            <a:xfrm>
              <a:off x="7926886" y="6215275"/>
              <a:ext cx="1009985" cy="4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 descr="http://www.apactrial.nl/wp-content/uploads/2016/11/logo16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01" y="6399002"/>
              <a:ext cx="1184325" cy="3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613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Foto 22-03-16 11 06 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102" y="1629819"/>
            <a:ext cx="5638800" cy="422910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dirty="0" smtClean="0"/>
              <a:t>Methode - NMP</a:t>
            </a: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6921149" y="2899810"/>
            <a:ext cx="21369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sz="1000" dirty="0" smtClean="0"/>
              <a:t>500 ml </a:t>
            </a:r>
            <a:r>
              <a:rPr lang="nl-NL" sz="1000" dirty="0" err="1" smtClean="0"/>
              <a:t>William’s</a:t>
            </a:r>
            <a:r>
              <a:rPr lang="nl-NL" sz="1000" dirty="0" smtClean="0"/>
              <a:t> Medium 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000" dirty="0" smtClean="0"/>
              <a:t>350 ml </a:t>
            </a:r>
            <a:r>
              <a:rPr lang="nl-NL" sz="1000" dirty="0" err="1" smtClean="0"/>
              <a:t>RBCs</a:t>
            </a:r>
            <a:r>
              <a:rPr lang="nl-NL" sz="1000" dirty="0" smtClean="0"/>
              <a:t> (</a:t>
            </a:r>
            <a:r>
              <a:rPr lang="nl-NL" sz="1000" dirty="0" err="1" smtClean="0"/>
              <a:t>washed</a:t>
            </a:r>
            <a:r>
              <a:rPr lang="nl-NL" sz="1000" dirty="0" smtClean="0"/>
              <a:t>, </a:t>
            </a:r>
            <a:r>
              <a:rPr lang="nl-NL" sz="1000" dirty="0" err="1" smtClean="0"/>
              <a:t>leukocyte</a:t>
            </a:r>
            <a:r>
              <a:rPr lang="nl-NL" sz="1000" dirty="0" smtClean="0"/>
              <a:t> </a:t>
            </a:r>
            <a:r>
              <a:rPr lang="nl-NL" sz="1000" dirty="0" err="1" smtClean="0"/>
              <a:t>depleted</a:t>
            </a:r>
            <a:r>
              <a:rPr lang="nl-NL" sz="1000" dirty="0" smtClean="0"/>
              <a:t>, Ht</a:t>
            </a:r>
            <a:r>
              <a:rPr lang="nl-NL" sz="1000" dirty="0"/>
              <a:t>~</a:t>
            </a:r>
            <a:r>
              <a:rPr lang="nl-NL" sz="1000" dirty="0" smtClean="0"/>
              <a:t>0.4)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000" dirty="0" smtClean="0"/>
              <a:t>80 g/l </a:t>
            </a:r>
            <a:r>
              <a:rPr lang="nl-NL" sz="1000" dirty="0" err="1" smtClean="0"/>
              <a:t>albumin</a:t>
            </a:r>
            <a:r>
              <a:rPr lang="nl-NL" sz="1000" dirty="0" smtClean="0"/>
              <a:t> (BSA)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000" dirty="0" smtClean="0"/>
              <a:t>1200 mg </a:t>
            </a:r>
            <a:r>
              <a:rPr lang="nl-NL" sz="1000" dirty="0" err="1" smtClean="0"/>
              <a:t>Augmentin</a:t>
            </a:r>
            <a:endParaRPr lang="nl-NL" sz="1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nl-NL" sz="1000" dirty="0" smtClean="0"/>
              <a:t>1000 µmol/l creatinine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sz="1000" dirty="0" err="1"/>
              <a:t>o</a:t>
            </a:r>
            <a:r>
              <a:rPr lang="nl-NL" sz="1000" dirty="0" err="1" smtClean="0"/>
              <a:t>xygenated</a:t>
            </a:r>
            <a:r>
              <a:rPr lang="nl-NL" sz="1000" dirty="0" smtClean="0"/>
              <a:t> </a:t>
            </a:r>
            <a:r>
              <a:rPr lang="nl-NL" sz="1000" dirty="0" err="1" smtClean="0"/>
              <a:t>with</a:t>
            </a:r>
            <a:r>
              <a:rPr lang="nl-NL" sz="1000" dirty="0" smtClean="0"/>
              <a:t> 0.5 l/min </a:t>
            </a:r>
            <a:r>
              <a:rPr lang="nl-NL" sz="1000" dirty="0" err="1" smtClean="0"/>
              <a:t>carbogen</a:t>
            </a:r>
            <a:endParaRPr lang="nl-NL" sz="1000" dirty="0" smtClean="0"/>
          </a:p>
          <a:p>
            <a:pPr marL="285750" indent="-285750">
              <a:buFont typeface="Arial" pitchFamily="34" charset="0"/>
              <a:buChar char="•"/>
            </a:pPr>
            <a:endParaRPr lang="nl-NL" sz="1000" dirty="0" smtClean="0"/>
          </a:p>
          <a:p>
            <a:pPr marL="285750" indent="-285750">
              <a:buFont typeface="Arial" pitchFamily="34" charset="0"/>
              <a:buChar char="•"/>
            </a:pPr>
            <a:endParaRPr lang="nl-NL" sz="1000" dirty="0" smtClean="0"/>
          </a:p>
          <a:p>
            <a:pPr marL="285750" indent="-285750">
              <a:buFont typeface="Arial" pitchFamily="34" charset="0"/>
              <a:buChar char="•"/>
            </a:pPr>
            <a:endParaRPr lang="nl-NL" sz="1000" dirty="0"/>
          </a:p>
        </p:txBody>
      </p:sp>
      <p:cxnSp>
        <p:nvCxnSpPr>
          <p:cNvPr id="4" name="Rechte verbindingslijn 3"/>
          <p:cNvCxnSpPr/>
          <p:nvPr/>
        </p:nvCxnSpPr>
        <p:spPr>
          <a:xfrm flipH="1">
            <a:off x="4223417" y="2773512"/>
            <a:ext cx="3147354" cy="1217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4223417" y="4056703"/>
            <a:ext cx="3147354" cy="22228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ep 11"/>
          <p:cNvGrpSpPr/>
          <p:nvPr/>
        </p:nvGrpSpPr>
        <p:grpSpPr>
          <a:xfrm>
            <a:off x="189801" y="6215275"/>
            <a:ext cx="8747070" cy="486960"/>
            <a:chOff x="189801" y="6215275"/>
            <a:chExt cx="8747070" cy="48696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1" b="23839"/>
            <a:stretch/>
          </p:blipFill>
          <p:spPr bwMode="auto">
            <a:xfrm>
              <a:off x="7926886" y="6215275"/>
              <a:ext cx="1009985" cy="4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 descr="http://www.apactrial.nl/wp-content/uploads/2016/11/logo1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01" y="6399002"/>
              <a:ext cx="1184325" cy="3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442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Foto 22-03-16 11 10 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680" y="1713869"/>
            <a:ext cx="5791200" cy="434340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dirty="0" smtClean="0"/>
              <a:t>Methode - NMP</a:t>
            </a:r>
            <a:endParaRPr lang="nl-NL" dirty="0"/>
          </a:p>
        </p:txBody>
      </p:sp>
      <p:grpSp>
        <p:nvGrpSpPr>
          <p:cNvPr id="9" name="Groep 8"/>
          <p:cNvGrpSpPr/>
          <p:nvPr/>
        </p:nvGrpSpPr>
        <p:grpSpPr>
          <a:xfrm>
            <a:off x="189801" y="6215275"/>
            <a:ext cx="8747070" cy="486960"/>
            <a:chOff x="189801" y="6215275"/>
            <a:chExt cx="8747070" cy="48696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1" b="23839"/>
            <a:stretch/>
          </p:blipFill>
          <p:spPr bwMode="auto">
            <a:xfrm>
              <a:off x="7926886" y="6215275"/>
              <a:ext cx="1009985" cy="4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 descr="http://www.apactrial.nl/wp-content/uploads/2016/11/logo1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01" y="6399002"/>
              <a:ext cx="1184325" cy="3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306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Foto 22-03-16 11 12 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814" y="1683978"/>
            <a:ext cx="5638800" cy="4229100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dirty="0" smtClean="0"/>
              <a:t>Methode - NMP</a:t>
            </a:r>
            <a:endParaRPr lang="nl-NL" dirty="0"/>
          </a:p>
        </p:txBody>
      </p:sp>
      <p:grpSp>
        <p:nvGrpSpPr>
          <p:cNvPr id="9" name="Groep 8"/>
          <p:cNvGrpSpPr/>
          <p:nvPr/>
        </p:nvGrpSpPr>
        <p:grpSpPr>
          <a:xfrm>
            <a:off x="189801" y="6215275"/>
            <a:ext cx="8747070" cy="486960"/>
            <a:chOff x="189801" y="6215275"/>
            <a:chExt cx="8747070" cy="48696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1" b="23839"/>
            <a:stretch/>
          </p:blipFill>
          <p:spPr bwMode="auto">
            <a:xfrm>
              <a:off x="7926886" y="6215275"/>
              <a:ext cx="1009985" cy="4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 descr="http://www.apactrial.nl/wp-content/uploads/2016/11/logo16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01" y="6399002"/>
              <a:ext cx="1184325" cy="3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146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Methode </a:t>
            </a:r>
            <a:r>
              <a:rPr lang="nl-NL" dirty="0"/>
              <a:t>-</a:t>
            </a:r>
            <a:r>
              <a:rPr lang="nl-NL" dirty="0" smtClean="0"/>
              <a:t> toedienen </a:t>
            </a:r>
            <a:r>
              <a:rPr lang="nl-NL" dirty="0" err="1" smtClean="0"/>
              <a:t>MSCs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5814" y="2348328"/>
            <a:ext cx="4110292" cy="3082719"/>
          </a:xfrm>
          <a:prstGeom prst="rect">
            <a:avLst/>
          </a:prstGeom>
        </p:spPr>
      </p:pic>
      <p:grpSp>
        <p:nvGrpSpPr>
          <p:cNvPr id="8" name="Groep 7"/>
          <p:cNvGrpSpPr/>
          <p:nvPr/>
        </p:nvGrpSpPr>
        <p:grpSpPr>
          <a:xfrm>
            <a:off x="189801" y="6215275"/>
            <a:ext cx="8747070" cy="486960"/>
            <a:chOff x="189801" y="6215275"/>
            <a:chExt cx="8747070" cy="48696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1" b="23839"/>
            <a:stretch/>
          </p:blipFill>
          <p:spPr bwMode="auto">
            <a:xfrm>
              <a:off x="7926886" y="6215275"/>
              <a:ext cx="1009985" cy="4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 descr="http://www.apactrial.nl/wp-content/uploads/2016/11/logo1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01" y="6399002"/>
              <a:ext cx="1184325" cy="3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77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23708" y="37194"/>
            <a:ext cx="3979718" cy="1143000"/>
          </a:xfrm>
        </p:spPr>
        <p:txBody>
          <a:bodyPr/>
          <a:lstStyle/>
          <a:p>
            <a:r>
              <a:rPr lang="nl-NL" dirty="0" smtClean="0"/>
              <a:t>Microscopie</a:t>
            </a:r>
            <a:endParaRPr lang="nl-NL" dirty="0"/>
          </a:p>
        </p:txBody>
      </p:sp>
      <p:pic>
        <p:nvPicPr>
          <p:cNvPr id="6" name="Afbeelding 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007" t="9069" r="17199" b="8088"/>
          <a:stretch/>
        </p:blipFill>
        <p:spPr>
          <a:xfrm>
            <a:off x="702984" y="266194"/>
            <a:ext cx="2691245" cy="2701636"/>
          </a:xfrm>
          <a:prstGeom prst="rect">
            <a:avLst/>
          </a:prstGeom>
        </p:spPr>
      </p:pic>
      <p:cxnSp>
        <p:nvCxnSpPr>
          <p:cNvPr id="7" name="Rechte verbindingslijn met pijl 6"/>
          <p:cNvCxnSpPr/>
          <p:nvPr/>
        </p:nvCxnSpPr>
        <p:spPr>
          <a:xfrm flipH="1" flipV="1">
            <a:off x="2654829" y="2052159"/>
            <a:ext cx="318770" cy="4651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ekstvak 8"/>
          <p:cNvSpPr txBox="1"/>
          <p:nvPr/>
        </p:nvSpPr>
        <p:spPr>
          <a:xfrm>
            <a:off x="623454" y="2961111"/>
            <a:ext cx="2559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HE + HLA Class I </a:t>
            </a:r>
            <a:r>
              <a:rPr lang="nl-NL" sz="1400" dirty="0" err="1" smtClean="0"/>
              <a:t>immunostaining</a:t>
            </a:r>
            <a:endParaRPr lang="nl-NL" sz="1400" dirty="0"/>
          </a:p>
        </p:txBody>
      </p:sp>
      <p:grpSp>
        <p:nvGrpSpPr>
          <p:cNvPr id="22" name="Groep 21"/>
          <p:cNvGrpSpPr/>
          <p:nvPr/>
        </p:nvGrpSpPr>
        <p:grpSpPr>
          <a:xfrm>
            <a:off x="616255" y="3369256"/>
            <a:ext cx="3405028" cy="3071130"/>
            <a:chOff x="616255" y="3369256"/>
            <a:chExt cx="3405028" cy="3071130"/>
          </a:xfrm>
        </p:grpSpPr>
        <p:pic>
          <p:nvPicPr>
            <p:cNvPr id="14" name="Picture 2" descr="H:\ESOT Barcelona 2017\FACS plot cortical sample after NMP and fluorescence microscopy image MSCs - homogeneous white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96" t="14544" b="49"/>
            <a:stretch/>
          </p:blipFill>
          <p:spPr bwMode="auto">
            <a:xfrm>
              <a:off x="685801" y="3369256"/>
              <a:ext cx="3335482" cy="2948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kstvak 14"/>
            <p:cNvSpPr txBox="1"/>
            <p:nvPr/>
          </p:nvSpPr>
          <p:spPr>
            <a:xfrm>
              <a:off x="616255" y="6132609"/>
              <a:ext cx="23939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400" dirty="0" smtClean="0"/>
                <a:t>HE + </a:t>
              </a:r>
              <a:r>
                <a:rPr lang="nl-NL" sz="1400" dirty="0" err="1" smtClean="0"/>
                <a:t>fluorescence</a:t>
              </a:r>
              <a:r>
                <a:rPr lang="nl-NL" sz="1400" dirty="0" smtClean="0"/>
                <a:t> </a:t>
              </a:r>
              <a:r>
                <a:rPr lang="nl-NL" sz="1400" dirty="0" err="1" smtClean="0"/>
                <a:t>microscopy</a:t>
              </a:r>
              <a:endParaRPr lang="nl-NL" sz="1400" dirty="0"/>
            </a:p>
          </p:txBody>
        </p:sp>
      </p:grpSp>
      <p:grpSp>
        <p:nvGrpSpPr>
          <p:cNvPr id="26" name="Groep 25"/>
          <p:cNvGrpSpPr/>
          <p:nvPr/>
        </p:nvGrpSpPr>
        <p:grpSpPr>
          <a:xfrm>
            <a:off x="4769025" y="4081522"/>
            <a:ext cx="3010953" cy="2311982"/>
            <a:chOff x="4769025" y="4081522"/>
            <a:chExt cx="3010953" cy="2311982"/>
          </a:xfrm>
        </p:grpSpPr>
        <p:pic>
          <p:nvPicPr>
            <p:cNvPr id="4098" name="Picture 2" descr="C:\Users\moersc\AppData\Local\Microsoft\Windows\Temporary Internet Files\Content.Outlook\SPVFVUH7\IMG_8170.PN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302" t="50353" r="1841" b="1607"/>
            <a:stretch/>
          </p:blipFill>
          <p:spPr bwMode="auto">
            <a:xfrm>
              <a:off x="4769025" y="4081522"/>
              <a:ext cx="3010953" cy="2311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kstvak 17"/>
            <p:cNvSpPr txBox="1"/>
            <p:nvPr/>
          </p:nvSpPr>
          <p:spPr>
            <a:xfrm>
              <a:off x="6602878" y="4108775"/>
              <a:ext cx="1151841" cy="430887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sz="1100" b="1" dirty="0" err="1" smtClean="0">
                  <a:solidFill>
                    <a:srgbClr val="FCA304"/>
                  </a:solidFill>
                </a:rPr>
                <a:t>Qtracker</a:t>
              </a:r>
              <a:r>
                <a:rPr lang="nl-NL" sz="1100" b="1" dirty="0" smtClean="0">
                  <a:solidFill>
                    <a:srgbClr val="FCA304"/>
                  </a:solidFill>
                </a:rPr>
                <a:t> 625nm</a:t>
              </a:r>
            </a:p>
            <a:p>
              <a:r>
                <a:rPr lang="nl-NL" sz="1100" b="1" dirty="0" smtClean="0">
                  <a:solidFill>
                    <a:srgbClr val="4DDA46"/>
                  </a:solidFill>
                </a:rPr>
                <a:t>PKH 567nm </a:t>
              </a:r>
              <a:endParaRPr lang="nl-NL" sz="1100" b="1" dirty="0">
                <a:solidFill>
                  <a:srgbClr val="4DDA46"/>
                </a:solidFill>
              </a:endParaRPr>
            </a:p>
          </p:txBody>
        </p:sp>
      </p:grpSp>
      <p:pic>
        <p:nvPicPr>
          <p:cNvPr id="19" name="Image 17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20437" y="1114853"/>
            <a:ext cx="3792696" cy="2229526"/>
          </a:xfrm>
          <a:prstGeom prst="rect">
            <a:avLst/>
          </a:prstGeom>
        </p:spPr>
      </p:pic>
      <p:sp>
        <p:nvSpPr>
          <p:cNvPr id="21" name="PIJL-OMHOOG 20"/>
          <p:cNvSpPr/>
          <p:nvPr/>
        </p:nvSpPr>
        <p:spPr>
          <a:xfrm>
            <a:off x="6047169" y="3415107"/>
            <a:ext cx="545608" cy="58097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7059980" y="1114853"/>
            <a:ext cx="1151841" cy="600164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1100" b="1" dirty="0" smtClean="0">
                <a:solidFill>
                  <a:srgbClr val="3E36D6"/>
                </a:solidFill>
              </a:rPr>
              <a:t>DAPI</a:t>
            </a:r>
          </a:p>
          <a:p>
            <a:r>
              <a:rPr lang="nl-NL" sz="1100" b="1" dirty="0" err="1" smtClean="0">
                <a:solidFill>
                  <a:srgbClr val="4DDA46"/>
                </a:solidFill>
              </a:rPr>
              <a:t>Qtracker</a:t>
            </a:r>
            <a:r>
              <a:rPr lang="nl-NL" sz="1100" b="1" dirty="0" smtClean="0">
                <a:solidFill>
                  <a:srgbClr val="4DDA46"/>
                </a:solidFill>
              </a:rPr>
              <a:t> 625nm</a:t>
            </a:r>
          </a:p>
          <a:p>
            <a:r>
              <a:rPr lang="nl-NL" sz="1100" b="1" dirty="0" smtClean="0">
                <a:solidFill>
                  <a:srgbClr val="C00000"/>
                </a:solidFill>
              </a:rPr>
              <a:t>PKH 567nm</a:t>
            </a:r>
            <a:endParaRPr lang="nl-NL" sz="1100" b="1" dirty="0">
              <a:solidFill>
                <a:srgbClr val="C00000"/>
              </a:solidFill>
            </a:endParaRPr>
          </a:p>
        </p:txBody>
      </p:sp>
      <p:sp>
        <p:nvSpPr>
          <p:cNvPr id="24" name="Tekstvak 23"/>
          <p:cNvSpPr txBox="1"/>
          <p:nvPr/>
        </p:nvSpPr>
        <p:spPr>
          <a:xfrm>
            <a:off x="6553119" y="3418723"/>
            <a:ext cx="186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 smtClean="0"/>
              <a:t>confocal</a:t>
            </a:r>
            <a:r>
              <a:rPr lang="nl-NL" sz="1400" dirty="0" smtClean="0"/>
              <a:t> </a:t>
            </a:r>
            <a:r>
              <a:rPr lang="nl-NL" sz="1400" dirty="0" err="1" smtClean="0"/>
              <a:t>fluorescence</a:t>
            </a:r>
            <a:r>
              <a:rPr lang="nl-NL" sz="1400" dirty="0" smtClean="0"/>
              <a:t> </a:t>
            </a:r>
            <a:r>
              <a:rPr lang="nl-NL" sz="1400" dirty="0" err="1" smtClean="0"/>
              <a:t>microscopy</a:t>
            </a:r>
            <a:endParaRPr lang="nl-NL" sz="1400" dirty="0"/>
          </a:p>
        </p:txBody>
      </p:sp>
      <p:grpSp>
        <p:nvGrpSpPr>
          <p:cNvPr id="25" name="Groep 24"/>
          <p:cNvGrpSpPr/>
          <p:nvPr/>
        </p:nvGrpSpPr>
        <p:grpSpPr>
          <a:xfrm>
            <a:off x="2788667" y="4385078"/>
            <a:ext cx="3303965" cy="1932593"/>
            <a:chOff x="2788667" y="4385078"/>
            <a:chExt cx="3303965" cy="1932593"/>
          </a:xfrm>
        </p:grpSpPr>
        <p:cxnSp>
          <p:nvCxnSpPr>
            <p:cNvPr id="4" name="Rechte verbindingslijn 3"/>
            <p:cNvCxnSpPr/>
            <p:nvPr/>
          </p:nvCxnSpPr>
          <p:spPr>
            <a:xfrm flipV="1">
              <a:off x="2788667" y="4385078"/>
              <a:ext cx="2788668" cy="57592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9"/>
            <p:cNvCxnSpPr/>
            <p:nvPr/>
          </p:nvCxnSpPr>
          <p:spPr>
            <a:xfrm>
              <a:off x="2788667" y="5855191"/>
              <a:ext cx="3303965" cy="4624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ep 28"/>
          <p:cNvGrpSpPr/>
          <p:nvPr/>
        </p:nvGrpSpPr>
        <p:grpSpPr>
          <a:xfrm>
            <a:off x="189801" y="6215275"/>
            <a:ext cx="8747070" cy="486960"/>
            <a:chOff x="189801" y="6215275"/>
            <a:chExt cx="8747070" cy="486960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1" b="23839"/>
            <a:stretch/>
          </p:blipFill>
          <p:spPr bwMode="auto">
            <a:xfrm>
              <a:off x="7926886" y="6215275"/>
              <a:ext cx="1009985" cy="4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 descr="http://www.apactrial.nl/wp-content/uploads/2016/11/logo16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01" y="6399002"/>
              <a:ext cx="1184325" cy="3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00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1" grpId="0" animBg="1"/>
      <p:bldP spid="23" grpId="0" animBg="1"/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Confocale fluorescentiemicroscopie</a:t>
            </a:r>
            <a:endParaRPr lang="nl-N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104" y="1348866"/>
            <a:ext cx="4501502" cy="526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2824031" y="2212748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smtClean="0">
                <a:solidFill>
                  <a:schemeClr val="bg1"/>
                </a:solidFill>
              </a:rPr>
              <a:t>PKH</a:t>
            </a:r>
            <a:endParaRPr lang="nl-NL" sz="1200" b="1" dirty="0">
              <a:solidFill>
                <a:schemeClr val="bg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466466" y="1991321"/>
            <a:ext cx="734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err="1" smtClean="0">
                <a:solidFill>
                  <a:schemeClr val="bg1"/>
                </a:solidFill>
              </a:rPr>
              <a:t>Qtracker</a:t>
            </a:r>
            <a:endParaRPr lang="nl-NL" sz="1200" b="1" dirty="0">
              <a:solidFill>
                <a:schemeClr val="bg1"/>
              </a:solidFill>
            </a:endParaRPr>
          </a:p>
        </p:txBody>
      </p:sp>
      <p:grpSp>
        <p:nvGrpSpPr>
          <p:cNvPr id="10" name="Groep 9"/>
          <p:cNvGrpSpPr/>
          <p:nvPr/>
        </p:nvGrpSpPr>
        <p:grpSpPr>
          <a:xfrm>
            <a:off x="189801" y="6215275"/>
            <a:ext cx="8747070" cy="486960"/>
            <a:chOff x="189801" y="6215275"/>
            <a:chExt cx="8747070" cy="48696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1" b="23839"/>
            <a:stretch/>
          </p:blipFill>
          <p:spPr bwMode="auto">
            <a:xfrm>
              <a:off x="7926886" y="6215275"/>
              <a:ext cx="1009985" cy="4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 descr="http://www.apactrial.nl/wp-content/uploads/2016/11/logo16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01" y="6399002"/>
              <a:ext cx="1184325" cy="3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504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440739" y="332656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 err="1" smtClean="0">
                <a:solidFill>
                  <a:srgbClr val="C00000"/>
                </a:solidFill>
              </a:rPr>
              <a:t>Luminex</a:t>
            </a:r>
            <a:r>
              <a:rPr lang="nl-NL" sz="4400" dirty="0" smtClean="0">
                <a:solidFill>
                  <a:srgbClr val="C00000"/>
                </a:solidFill>
              </a:rPr>
              <a:t> assay</a:t>
            </a:r>
            <a:endParaRPr lang="en-US" sz="44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43618" y="6376996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u="sng" dirty="0" err="1" smtClean="0"/>
              <a:t>MSCs</a:t>
            </a:r>
            <a:r>
              <a:rPr lang="nl-NL" sz="1400" u="sng" dirty="0" smtClean="0"/>
              <a:t> toegediend op T=60</a:t>
            </a:r>
            <a:endParaRPr lang="en-US" sz="1400" u="sng" dirty="0"/>
          </a:p>
        </p:txBody>
      </p:sp>
      <p:pic>
        <p:nvPicPr>
          <p:cNvPr id="12" name="Afbeelding 1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06" y="1500425"/>
            <a:ext cx="3950964" cy="2138999"/>
          </a:xfrm>
          <a:prstGeom prst="rect">
            <a:avLst/>
          </a:prstGeom>
        </p:spPr>
      </p:pic>
      <p:pic>
        <p:nvPicPr>
          <p:cNvPr id="14" name="Afbeelding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696" y="1550944"/>
            <a:ext cx="3950964" cy="2138999"/>
          </a:xfrm>
          <a:prstGeom prst="rect">
            <a:avLst/>
          </a:prstGeom>
        </p:spPr>
      </p:pic>
      <p:pic>
        <p:nvPicPr>
          <p:cNvPr id="15" name="Afbeelding 14" descr="D:\Users\poolm\AppData\Local\Microsoft\Windows\Temporary Internet Files\Content.IE5\HVMO2XFS\MCP-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003" y="4023540"/>
            <a:ext cx="3950464" cy="21371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ep 9"/>
          <p:cNvGrpSpPr/>
          <p:nvPr/>
        </p:nvGrpSpPr>
        <p:grpSpPr>
          <a:xfrm>
            <a:off x="189801" y="6215275"/>
            <a:ext cx="8747070" cy="486960"/>
            <a:chOff x="189801" y="6215275"/>
            <a:chExt cx="8747070" cy="48696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1" b="23839"/>
            <a:stretch/>
          </p:blipFill>
          <p:spPr bwMode="auto">
            <a:xfrm>
              <a:off x="7926886" y="6215275"/>
              <a:ext cx="1009985" cy="4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 descr="http://www.apactrial.nl/wp-content/uploads/2016/11/logo16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01" y="6399002"/>
              <a:ext cx="1184325" cy="3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019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Conclusies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4854" y="1600200"/>
            <a:ext cx="8593282" cy="4790209"/>
          </a:xfrm>
        </p:spPr>
        <p:txBody>
          <a:bodyPr>
            <a:normAutofit fontScale="85000" lnSpcReduction="10000"/>
          </a:bodyPr>
          <a:lstStyle/>
          <a:p>
            <a:r>
              <a:rPr lang="nl-NL" dirty="0" smtClean="0"/>
              <a:t>De “optimale donor” is zeldzaam geworden</a:t>
            </a:r>
          </a:p>
          <a:p>
            <a:r>
              <a:rPr lang="nl-NL" dirty="0" err="1" smtClean="0"/>
              <a:t>Sub-optimale</a:t>
            </a:r>
            <a:r>
              <a:rPr lang="nl-NL" dirty="0" smtClean="0"/>
              <a:t> donoren leveren </a:t>
            </a:r>
            <a:r>
              <a:rPr lang="nl-NL" dirty="0" err="1" smtClean="0"/>
              <a:t>sub-optimale</a:t>
            </a:r>
            <a:r>
              <a:rPr lang="nl-NL" dirty="0" smtClean="0"/>
              <a:t> organen</a:t>
            </a:r>
          </a:p>
          <a:p>
            <a:r>
              <a:rPr lang="nl-NL" dirty="0" err="1" smtClean="0"/>
              <a:t>Sub-optimale</a:t>
            </a:r>
            <a:r>
              <a:rPr lang="nl-NL" dirty="0" smtClean="0"/>
              <a:t> organen hebben </a:t>
            </a:r>
            <a:r>
              <a:rPr lang="nl-NL" dirty="0" err="1" smtClean="0"/>
              <a:t>sub-optimale</a:t>
            </a:r>
            <a:r>
              <a:rPr lang="nl-NL" dirty="0" smtClean="0"/>
              <a:t> uitkomsten</a:t>
            </a:r>
            <a:endParaRPr lang="nl-NL" dirty="0"/>
          </a:p>
          <a:p>
            <a:r>
              <a:rPr lang="nl-NL" dirty="0" smtClean="0"/>
              <a:t>Nieuwe strategieën zijn nodig</a:t>
            </a:r>
          </a:p>
          <a:p>
            <a:pPr lvl="1"/>
            <a:r>
              <a:rPr lang="nl-NL" dirty="0" smtClean="0"/>
              <a:t>voor betere beoordeling orgaankwaliteit en voorspellen uitkomst na </a:t>
            </a:r>
            <a:r>
              <a:rPr lang="nl-NL" dirty="0" err="1" smtClean="0"/>
              <a:t>Tx</a:t>
            </a:r>
            <a:endParaRPr lang="nl-NL" dirty="0" smtClean="0"/>
          </a:p>
          <a:p>
            <a:pPr lvl="1"/>
            <a:r>
              <a:rPr lang="nl-NL" dirty="0"/>
              <a:t>v</a:t>
            </a:r>
            <a:r>
              <a:rPr lang="nl-NL" dirty="0" smtClean="0"/>
              <a:t>oor het beter conserveren van de orgaankwaliteit vóór </a:t>
            </a:r>
            <a:r>
              <a:rPr lang="nl-NL" dirty="0" err="1" smtClean="0"/>
              <a:t>Tx</a:t>
            </a:r>
            <a:endParaRPr lang="nl-NL" dirty="0" smtClean="0"/>
          </a:p>
          <a:p>
            <a:pPr lvl="1"/>
            <a:r>
              <a:rPr lang="nl-NL" dirty="0"/>
              <a:t>o</a:t>
            </a:r>
            <a:r>
              <a:rPr lang="nl-NL" dirty="0" smtClean="0"/>
              <a:t>m actief de orgaankwaliteit te verbeteren vóór </a:t>
            </a:r>
            <a:r>
              <a:rPr lang="nl-NL" dirty="0" err="1" smtClean="0"/>
              <a:t>Tx</a:t>
            </a:r>
            <a:endParaRPr lang="nl-NL" dirty="0" smtClean="0"/>
          </a:p>
          <a:p>
            <a:r>
              <a:rPr lang="nl-NL" dirty="0" smtClean="0"/>
              <a:t>Machineperfusie zal een belangrijke rol spelen in de verwezenlijking van het bovenstaande</a:t>
            </a:r>
            <a:endParaRPr lang="nl-NL" dirty="0"/>
          </a:p>
        </p:txBody>
      </p:sp>
      <p:grpSp>
        <p:nvGrpSpPr>
          <p:cNvPr id="7" name="Groep 6"/>
          <p:cNvGrpSpPr/>
          <p:nvPr/>
        </p:nvGrpSpPr>
        <p:grpSpPr>
          <a:xfrm>
            <a:off x="189801" y="6215275"/>
            <a:ext cx="8747070" cy="486960"/>
            <a:chOff x="189801" y="6215275"/>
            <a:chExt cx="8747070" cy="48696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51" b="23839"/>
            <a:stretch/>
          </p:blipFill>
          <p:spPr bwMode="auto">
            <a:xfrm>
              <a:off x="7926886" y="6215275"/>
              <a:ext cx="1009985" cy="4694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 descr="http://www.apactrial.nl/wp-content/uploads/2016/11/logo16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801" y="6399002"/>
              <a:ext cx="1184325" cy="30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734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Participatie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24" y="4405768"/>
            <a:ext cx="1243675" cy="530060"/>
          </a:xfrm>
          <a:prstGeom prst="rect">
            <a:avLst/>
          </a:prstGeom>
        </p:spPr>
      </p:pic>
      <p:pic>
        <p:nvPicPr>
          <p:cNvPr id="6" name="Afbeelding 5" descr="Schermafbeelding 2015-06-17 om 07.03.4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24" y="4924785"/>
            <a:ext cx="4171267" cy="177821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413" y="1654254"/>
            <a:ext cx="2277505" cy="46609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413" y="3292966"/>
            <a:ext cx="1442275" cy="117906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071" y="1473997"/>
            <a:ext cx="2506797" cy="86648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3655" y="4721966"/>
            <a:ext cx="2939506" cy="195183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21554" y="4640822"/>
            <a:ext cx="1997213" cy="1319692"/>
          </a:xfrm>
          <a:prstGeom prst="rect">
            <a:avLst/>
          </a:prstGeom>
        </p:spPr>
      </p:pic>
      <p:pic>
        <p:nvPicPr>
          <p:cNvPr id="15" name="Afbeelding 14" descr="IMG_4859.PNG"/>
          <p:cNvPicPr>
            <a:picLocks noChangeAspect="1"/>
          </p:cNvPicPr>
          <p:nvPr/>
        </p:nvPicPr>
        <p:blipFill>
          <a:blip r:embed="rId9">
            <a:alphaModFix amt="92000"/>
            <a:lum bright="4000"/>
          </a:blip>
          <a:srcRect t="17135" b="25686"/>
          <a:stretch>
            <a:fillRect/>
          </a:stretch>
        </p:blipFill>
        <p:spPr>
          <a:xfrm>
            <a:off x="2985133" y="2565086"/>
            <a:ext cx="2338793" cy="753407"/>
          </a:xfrm>
          <a:prstGeom prst="rect">
            <a:avLst/>
          </a:prstGeom>
        </p:spPr>
      </p:pic>
      <p:pic>
        <p:nvPicPr>
          <p:cNvPr id="16" name="Afbeelding 15" descr="IMG_4860.PNG"/>
          <p:cNvPicPr>
            <a:picLocks noChangeAspect="1"/>
          </p:cNvPicPr>
          <p:nvPr/>
        </p:nvPicPr>
        <p:blipFill>
          <a:blip r:embed="rId10"/>
          <a:srcRect t="27238" b="34635"/>
          <a:stretch>
            <a:fillRect/>
          </a:stretch>
        </p:blipFill>
        <p:spPr>
          <a:xfrm>
            <a:off x="5657595" y="2508415"/>
            <a:ext cx="3291614" cy="707037"/>
          </a:xfrm>
          <a:prstGeom prst="rect">
            <a:avLst/>
          </a:prstGeom>
        </p:spPr>
      </p:pic>
      <p:pic>
        <p:nvPicPr>
          <p:cNvPr id="5122" name="Picture 2" descr="https://www.transplantatievereniging.nl/sites/www.transplantatievereniging.nl/files/logo-ntv-2015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00" y="3518259"/>
            <a:ext cx="3114675" cy="46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" b="23839"/>
          <a:stretch/>
        </p:blipFill>
        <p:spPr bwMode="auto">
          <a:xfrm>
            <a:off x="7187941" y="3698948"/>
            <a:ext cx="1663047" cy="7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96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ea typeface="ＭＳ Ｐゴシック" pitchFamily="34" charset="-128"/>
              </a:rPr>
              <a:t>Toename donorleeftijd</a:t>
            </a: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00213"/>
            <a:ext cx="6656387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5867400" y="6211888"/>
            <a:ext cx="20970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sz="1000">
                <a:solidFill>
                  <a:prstClr val="black"/>
                </a:solidFill>
              </a:rPr>
              <a:t>Eurotransplant annual report 2014</a:t>
            </a:r>
            <a:endParaRPr lang="en-US" sz="1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6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>
          <a:xfrm>
            <a:off x="4655543" y="59877"/>
            <a:ext cx="3051030" cy="1143000"/>
          </a:xfrm>
        </p:spPr>
        <p:txBody>
          <a:bodyPr/>
          <a:lstStyle/>
          <a:p>
            <a:r>
              <a:rPr lang="nl-NL" sz="5400" dirty="0" smtClean="0">
                <a:ea typeface="ＭＳ Ｐゴシック" pitchFamily="34" charset="-128"/>
              </a:rPr>
              <a:t>Team</a:t>
            </a:r>
          </a:p>
        </p:txBody>
      </p:sp>
      <p:sp>
        <p:nvSpPr>
          <p:cNvPr id="38915" name="Tekstvak 7"/>
          <p:cNvSpPr txBox="1">
            <a:spLocks noChangeArrowheads="1"/>
          </p:cNvSpPr>
          <p:nvPr/>
        </p:nvSpPr>
        <p:spPr bwMode="auto">
          <a:xfrm>
            <a:off x="222395" y="109477"/>
            <a:ext cx="2028825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sz="1600" b="1" dirty="0">
                <a:solidFill>
                  <a:prstClr val="black"/>
                </a:solidFill>
              </a:rPr>
              <a:t>Cyril Moers</a:t>
            </a:r>
          </a:p>
          <a:p>
            <a:pPr eaLnBrk="1" hangingPunct="1"/>
            <a:r>
              <a:rPr lang="nl-NL" sz="1600" i="1" dirty="0" err="1">
                <a:solidFill>
                  <a:prstClr val="black"/>
                </a:solidFill>
              </a:rPr>
              <a:t>surgeon</a:t>
            </a:r>
            <a:r>
              <a:rPr lang="nl-NL" sz="1600" i="1" dirty="0">
                <a:solidFill>
                  <a:prstClr val="black"/>
                </a:solidFill>
              </a:rPr>
              <a:t>, junior PI</a:t>
            </a:r>
          </a:p>
          <a:p>
            <a:pPr eaLnBrk="1" hangingPunct="1"/>
            <a:r>
              <a:rPr lang="nl-NL" sz="1600" b="1" dirty="0">
                <a:solidFill>
                  <a:prstClr val="black"/>
                </a:solidFill>
              </a:rPr>
              <a:t>Henri Leuvenink</a:t>
            </a:r>
          </a:p>
          <a:p>
            <a:pPr eaLnBrk="1" hangingPunct="1"/>
            <a:r>
              <a:rPr lang="nl-NL" sz="1600" i="1" dirty="0">
                <a:solidFill>
                  <a:prstClr val="black"/>
                </a:solidFill>
              </a:rPr>
              <a:t>senior PI</a:t>
            </a:r>
          </a:p>
          <a:p>
            <a:pPr eaLnBrk="1" hangingPunct="1"/>
            <a:r>
              <a:rPr lang="nl-NL" sz="1600" b="1" dirty="0" err="1">
                <a:solidFill>
                  <a:prstClr val="black"/>
                </a:solidFill>
              </a:rPr>
              <a:t>Sijbrand</a:t>
            </a:r>
            <a:r>
              <a:rPr lang="nl-NL" sz="1600" b="1" dirty="0">
                <a:solidFill>
                  <a:prstClr val="black"/>
                </a:solidFill>
              </a:rPr>
              <a:t> Hofker</a:t>
            </a:r>
          </a:p>
          <a:p>
            <a:pPr eaLnBrk="1" hangingPunct="1"/>
            <a:r>
              <a:rPr lang="nl-NL" sz="1600" i="1" dirty="0">
                <a:solidFill>
                  <a:prstClr val="black"/>
                </a:solidFill>
              </a:rPr>
              <a:t>transplant </a:t>
            </a:r>
            <a:r>
              <a:rPr lang="nl-NL" sz="1600" i="1" dirty="0" err="1">
                <a:solidFill>
                  <a:prstClr val="black"/>
                </a:solidFill>
              </a:rPr>
              <a:t>surgeon</a:t>
            </a:r>
            <a:endParaRPr lang="nl-NL" sz="1600" b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b="1" dirty="0">
                <a:solidFill>
                  <a:prstClr val="black"/>
                </a:solidFill>
              </a:rPr>
              <a:t>Christina Krikke</a:t>
            </a:r>
          </a:p>
          <a:p>
            <a:pPr eaLnBrk="1" hangingPunct="1"/>
            <a:r>
              <a:rPr lang="nl-NL" sz="1600" i="1" dirty="0">
                <a:solidFill>
                  <a:prstClr val="black"/>
                </a:solidFill>
              </a:rPr>
              <a:t>transplant </a:t>
            </a:r>
            <a:r>
              <a:rPr lang="nl-NL" sz="1600" i="1" dirty="0" err="1">
                <a:solidFill>
                  <a:prstClr val="black"/>
                </a:solidFill>
              </a:rPr>
              <a:t>surgeon</a:t>
            </a:r>
            <a:endParaRPr lang="nl-NL" sz="1600" i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b="1" dirty="0">
                <a:solidFill>
                  <a:prstClr val="black"/>
                </a:solidFill>
              </a:rPr>
              <a:t>Robert Pol</a:t>
            </a:r>
          </a:p>
          <a:p>
            <a:pPr eaLnBrk="1" hangingPunct="1"/>
            <a:r>
              <a:rPr lang="nl-NL" sz="1600" i="1" dirty="0">
                <a:solidFill>
                  <a:prstClr val="black"/>
                </a:solidFill>
              </a:rPr>
              <a:t>transplant </a:t>
            </a:r>
            <a:r>
              <a:rPr lang="nl-NL" sz="1600" i="1" dirty="0" err="1">
                <a:solidFill>
                  <a:prstClr val="black"/>
                </a:solidFill>
              </a:rPr>
              <a:t>surgeon</a:t>
            </a:r>
            <a:endParaRPr lang="nl-NL" sz="1600" b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b="1" dirty="0">
                <a:solidFill>
                  <a:prstClr val="black"/>
                </a:solidFill>
              </a:rPr>
              <a:t>Petra Ottens</a:t>
            </a:r>
          </a:p>
          <a:p>
            <a:pPr eaLnBrk="1" hangingPunct="1"/>
            <a:r>
              <a:rPr lang="nl-NL" sz="1600" i="1" dirty="0" err="1">
                <a:solidFill>
                  <a:prstClr val="black"/>
                </a:solidFill>
              </a:rPr>
              <a:t>biotechnician</a:t>
            </a:r>
            <a:endParaRPr lang="nl-NL" sz="1600" i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b="1" dirty="0">
                <a:solidFill>
                  <a:prstClr val="black"/>
                </a:solidFill>
              </a:rPr>
              <a:t>Janneke </a:t>
            </a:r>
            <a:r>
              <a:rPr lang="nl-NL" sz="1600" b="1" dirty="0" err="1">
                <a:solidFill>
                  <a:prstClr val="black"/>
                </a:solidFill>
              </a:rPr>
              <a:t>Wiersema</a:t>
            </a:r>
            <a:endParaRPr lang="nl-NL" sz="1600" b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i="1" dirty="0">
                <a:solidFill>
                  <a:prstClr val="black"/>
                </a:solidFill>
              </a:rPr>
              <a:t>lab </a:t>
            </a:r>
            <a:r>
              <a:rPr lang="nl-NL" sz="1600" i="1" dirty="0" err="1">
                <a:solidFill>
                  <a:prstClr val="black"/>
                </a:solidFill>
              </a:rPr>
              <a:t>technician</a:t>
            </a:r>
            <a:endParaRPr lang="nl-NL" sz="1600" b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b="1" dirty="0">
                <a:solidFill>
                  <a:prstClr val="black"/>
                </a:solidFill>
              </a:rPr>
              <a:t>Merel Pool</a:t>
            </a:r>
          </a:p>
          <a:p>
            <a:pPr eaLnBrk="1" hangingPunct="1"/>
            <a:r>
              <a:rPr lang="nl-NL" sz="1600" i="1" dirty="0">
                <a:solidFill>
                  <a:prstClr val="black"/>
                </a:solidFill>
              </a:rPr>
              <a:t>PhD student</a:t>
            </a:r>
          </a:p>
          <a:p>
            <a:pPr eaLnBrk="1" hangingPunct="1"/>
            <a:r>
              <a:rPr lang="nl-NL" sz="1600" b="1" dirty="0">
                <a:solidFill>
                  <a:prstClr val="black"/>
                </a:solidFill>
              </a:rPr>
              <a:t>Tim Eertman</a:t>
            </a:r>
          </a:p>
          <a:p>
            <a:pPr eaLnBrk="1" hangingPunct="1"/>
            <a:r>
              <a:rPr lang="nl-NL" sz="1600" i="1" dirty="0">
                <a:solidFill>
                  <a:prstClr val="black"/>
                </a:solidFill>
              </a:rPr>
              <a:t>student</a:t>
            </a:r>
          </a:p>
          <a:p>
            <a:pPr eaLnBrk="1" hangingPunct="1"/>
            <a:r>
              <a:rPr lang="nl-NL" sz="1600" b="1" dirty="0" err="1">
                <a:solidFill>
                  <a:prstClr val="black"/>
                </a:solidFill>
              </a:rPr>
              <a:t>Leonie</a:t>
            </a:r>
            <a:r>
              <a:rPr lang="nl-NL" sz="1600" b="1" dirty="0">
                <a:solidFill>
                  <a:prstClr val="black"/>
                </a:solidFill>
              </a:rPr>
              <a:t> Venema</a:t>
            </a:r>
          </a:p>
          <a:p>
            <a:pPr eaLnBrk="1" hangingPunct="1"/>
            <a:r>
              <a:rPr lang="nl-NL" sz="1600" i="1" dirty="0" err="1">
                <a:solidFill>
                  <a:prstClr val="black"/>
                </a:solidFill>
              </a:rPr>
              <a:t>PdD</a:t>
            </a:r>
            <a:r>
              <a:rPr lang="nl-NL" sz="1600" i="1" dirty="0">
                <a:solidFill>
                  <a:prstClr val="black"/>
                </a:solidFill>
              </a:rPr>
              <a:t> student</a:t>
            </a:r>
          </a:p>
          <a:p>
            <a:pPr eaLnBrk="1" hangingPunct="1"/>
            <a:r>
              <a:rPr lang="nl-NL" sz="1600" b="1" dirty="0">
                <a:solidFill>
                  <a:prstClr val="black"/>
                </a:solidFill>
              </a:rPr>
              <a:t>Aukje Brat</a:t>
            </a:r>
          </a:p>
          <a:p>
            <a:pPr eaLnBrk="1" hangingPunct="1"/>
            <a:r>
              <a:rPr lang="nl-NL" sz="1600" i="1" dirty="0">
                <a:solidFill>
                  <a:prstClr val="black"/>
                </a:solidFill>
              </a:rPr>
              <a:t>PhD student</a:t>
            </a:r>
          </a:p>
          <a:p>
            <a:pPr eaLnBrk="1" hangingPunct="1"/>
            <a:endParaRPr lang="nl-NL" sz="1600" i="1" dirty="0">
              <a:solidFill>
                <a:prstClr val="black"/>
              </a:solidFill>
            </a:endParaRPr>
          </a:p>
        </p:txBody>
      </p:sp>
      <p:sp>
        <p:nvSpPr>
          <p:cNvPr id="38916" name="Tekstvak 27"/>
          <p:cNvSpPr txBox="1">
            <a:spLocks noChangeArrowheads="1"/>
          </p:cNvSpPr>
          <p:nvPr/>
        </p:nvSpPr>
        <p:spPr bwMode="auto">
          <a:xfrm>
            <a:off x="2345603" y="1330841"/>
            <a:ext cx="205697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sz="1600" b="1" dirty="0" smtClean="0">
                <a:solidFill>
                  <a:prstClr val="black"/>
                </a:solidFill>
              </a:rPr>
              <a:t>Loes Hartveld</a:t>
            </a:r>
            <a:endParaRPr lang="nl-NL" sz="1600" b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i="1" dirty="0">
                <a:solidFill>
                  <a:prstClr val="black"/>
                </a:solidFill>
              </a:rPr>
              <a:t>student</a:t>
            </a:r>
          </a:p>
          <a:p>
            <a:pPr eaLnBrk="1" hangingPunct="1"/>
            <a:r>
              <a:rPr lang="nl-NL" sz="1600" b="1" dirty="0" smtClean="0">
                <a:solidFill>
                  <a:prstClr val="black"/>
                </a:solidFill>
              </a:rPr>
              <a:t>Liset Wijngaards</a:t>
            </a:r>
            <a:endParaRPr lang="nl-NL" sz="1600" b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i="1" dirty="0">
                <a:solidFill>
                  <a:prstClr val="black"/>
                </a:solidFill>
              </a:rPr>
              <a:t>student</a:t>
            </a:r>
          </a:p>
          <a:p>
            <a:pPr eaLnBrk="1" hangingPunct="1"/>
            <a:endParaRPr lang="nl-NL" sz="1600" b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b="1" dirty="0">
                <a:solidFill>
                  <a:prstClr val="black"/>
                </a:solidFill>
              </a:rPr>
              <a:t>Stefan Berger</a:t>
            </a:r>
          </a:p>
          <a:p>
            <a:pPr eaLnBrk="1" hangingPunct="1"/>
            <a:r>
              <a:rPr lang="nl-NL" sz="1600" i="1" dirty="0" err="1">
                <a:solidFill>
                  <a:prstClr val="black"/>
                </a:solidFill>
              </a:rPr>
              <a:t>nephrologist</a:t>
            </a:r>
            <a:endParaRPr lang="nl-NL" sz="1600" b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b="1" dirty="0">
                <a:solidFill>
                  <a:prstClr val="black"/>
                </a:solidFill>
              </a:rPr>
              <a:t>Meindert Crop</a:t>
            </a:r>
          </a:p>
          <a:p>
            <a:pPr eaLnBrk="1" hangingPunct="1"/>
            <a:r>
              <a:rPr lang="nl-NL" sz="1600" i="1" dirty="0" err="1">
                <a:solidFill>
                  <a:prstClr val="black"/>
                </a:solidFill>
              </a:rPr>
              <a:t>nephrologist</a:t>
            </a:r>
            <a:endParaRPr lang="nl-NL" sz="1600" i="1" dirty="0">
              <a:solidFill>
                <a:prstClr val="black"/>
              </a:solidFill>
            </a:endParaRPr>
          </a:p>
          <a:p>
            <a:pPr eaLnBrk="1" hangingPunct="1"/>
            <a:endParaRPr lang="nl-NL" sz="1600" b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b="1" dirty="0">
                <a:solidFill>
                  <a:prstClr val="black"/>
                </a:solidFill>
              </a:rPr>
              <a:t>Andries Hoitsma</a:t>
            </a:r>
          </a:p>
          <a:p>
            <a:pPr eaLnBrk="1" hangingPunct="1"/>
            <a:r>
              <a:rPr lang="nl-NL" sz="1600" i="1" dirty="0" err="1">
                <a:solidFill>
                  <a:prstClr val="black"/>
                </a:solidFill>
              </a:rPr>
              <a:t>nephrologist</a:t>
            </a:r>
            <a:endParaRPr lang="nl-NL" sz="1600" i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b="1" dirty="0" err="1">
                <a:solidFill>
                  <a:prstClr val="black"/>
                </a:solidFill>
              </a:rPr>
              <a:t>Mostafa</a:t>
            </a:r>
            <a:r>
              <a:rPr lang="nl-NL" sz="1600" b="1" dirty="0">
                <a:solidFill>
                  <a:prstClr val="black"/>
                </a:solidFill>
              </a:rPr>
              <a:t> El Moumni</a:t>
            </a:r>
          </a:p>
          <a:p>
            <a:pPr eaLnBrk="1" hangingPunct="1"/>
            <a:r>
              <a:rPr lang="nl-NL" sz="1600" i="1" dirty="0" err="1">
                <a:solidFill>
                  <a:prstClr val="black"/>
                </a:solidFill>
              </a:rPr>
              <a:t>surgeon</a:t>
            </a:r>
            <a:r>
              <a:rPr lang="nl-NL" sz="1600" i="1" dirty="0">
                <a:solidFill>
                  <a:prstClr val="black"/>
                </a:solidFill>
              </a:rPr>
              <a:t> / </a:t>
            </a:r>
            <a:r>
              <a:rPr lang="nl-NL" sz="1600" i="1" dirty="0" err="1">
                <a:solidFill>
                  <a:prstClr val="black"/>
                </a:solidFill>
              </a:rPr>
              <a:t>statistician</a:t>
            </a:r>
            <a:endParaRPr lang="nl-NL" sz="1600" i="1" dirty="0">
              <a:solidFill>
                <a:prstClr val="black"/>
              </a:solidFill>
            </a:endParaRPr>
          </a:p>
          <a:p>
            <a:pPr eaLnBrk="1" hangingPunct="1"/>
            <a:endParaRPr lang="nl-NL" sz="1600" i="1" dirty="0">
              <a:solidFill>
                <a:prstClr val="black"/>
              </a:solidFill>
            </a:endParaRPr>
          </a:p>
        </p:txBody>
      </p:sp>
      <p:sp>
        <p:nvSpPr>
          <p:cNvPr id="38917" name="Tekstvak 27"/>
          <p:cNvSpPr txBox="1">
            <a:spLocks noChangeArrowheads="1"/>
          </p:cNvSpPr>
          <p:nvPr/>
        </p:nvSpPr>
        <p:spPr bwMode="auto">
          <a:xfrm>
            <a:off x="7245696" y="4762924"/>
            <a:ext cx="169068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sz="1600" b="1" dirty="0">
                <a:solidFill>
                  <a:prstClr val="black"/>
                </a:solidFill>
              </a:rPr>
              <a:t>Ronald Borra</a:t>
            </a:r>
          </a:p>
          <a:p>
            <a:pPr eaLnBrk="1" hangingPunct="1"/>
            <a:r>
              <a:rPr lang="nl-NL" sz="1600" i="1" dirty="0" err="1">
                <a:solidFill>
                  <a:prstClr val="black"/>
                </a:solidFill>
              </a:rPr>
              <a:t>radiologist</a:t>
            </a:r>
            <a:endParaRPr lang="nl-NL" sz="1600" i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b="1" dirty="0" err="1">
                <a:solidFill>
                  <a:prstClr val="black"/>
                </a:solidFill>
              </a:rPr>
              <a:t>Kyrre</a:t>
            </a:r>
            <a:r>
              <a:rPr lang="nl-NL" sz="1600" b="1" dirty="0">
                <a:solidFill>
                  <a:prstClr val="black"/>
                </a:solidFill>
              </a:rPr>
              <a:t> Emblem</a:t>
            </a:r>
          </a:p>
          <a:p>
            <a:pPr eaLnBrk="1" hangingPunct="1"/>
            <a:r>
              <a:rPr lang="nl-NL" sz="1600" i="1" dirty="0" err="1">
                <a:solidFill>
                  <a:prstClr val="black"/>
                </a:solidFill>
              </a:rPr>
              <a:t>physicist</a:t>
            </a:r>
            <a:endParaRPr lang="nl-NL" sz="1600" i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b="1" dirty="0">
                <a:solidFill>
                  <a:prstClr val="black"/>
                </a:solidFill>
              </a:rPr>
              <a:t>Ingrid Digernes</a:t>
            </a:r>
          </a:p>
          <a:p>
            <a:pPr eaLnBrk="1" hangingPunct="1"/>
            <a:r>
              <a:rPr lang="nl-NL" sz="1600" i="1" dirty="0">
                <a:solidFill>
                  <a:prstClr val="black"/>
                </a:solidFill>
              </a:rPr>
              <a:t>PhD student</a:t>
            </a:r>
            <a:endParaRPr lang="nl-NL" sz="1600" b="1" dirty="0">
              <a:solidFill>
                <a:prstClr val="black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935" y="223778"/>
            <a:ext cx="1834859" cy="969417"/>
          </a:xfrm>
          <a:prstGeom prst="rect">
            <a:avLst/>
          </a:prstGeom>
        </p:spPr>
      </p:pic>
      <p:pic>
        <p:nvPicPr>
          <p:cNvPr id="7" name="Picture 2" descr="http://cinch-project.eu/data/images/logo_ui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069" y="4205716"/>
            <a:ext cx="1704826" cy="55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575" y="1291410"/>
            <a:ext cx="792048" cy="792048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4812940" y="2196285"/>
            <a:ext cx="22365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Martin Hoogduijn</a:t>
            </a:r>
          </a:p>
          <a:p>
            <a:r>
              <a:rPr lang="nl-NL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senior </a:t>
            </a:r>
            <a:r>
              <a:rPr lang="nl-NL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PI</a:t>
            </a:r>
          </a:p>
          <a:p>
            <a:r>
              <a:rPr lang="nl-NL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Jesus</a:t>
            </a:r>
            <a:r>
              <a:rPr lang="nl-NL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Sierra-Parraga</a:t>
            </a:r>
          </a:p>
          <a:p>
            <a:r>
              <a:rPr lang="nl-NL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PhD student</a:t>
            </a:r>
            <a:endParaRPr lang="nl-NL" sz="16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7149116" y="2196285"/>
            <a:ext cx="18838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Marlies Reinders</a:t>
            </a:r>
          </a:p>
          <a:p>
            <a:r>
              <a:rPr lang="nl-NL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senior </a:t>
            </a:r>
            <a:r>
              <a:rPr lang="nl-NL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PI</a:t>
            </a:r>
          </a:p>
          <a:p>
            <a:r>
              <a:rPr lang="nl-NL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Volkert </a:t>
            </a:r>
            <a:r>
              <a:rPr lang="nl-NL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Huurman</a:t>
            </a:r>
            <a:endParaRPr lang="nl-NL" sz="16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nl-NL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nl-NL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ransplant </a:t>
            </a:r>
            <a:r>
              <a:rPr lang="nl-NL" sz="1600" i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surgeon</a:t>
            </a:r>
            <a:endParaRPr lang="nl-NL" sz="16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991" y="1417602"/>
            <a:ext cx="1797870" cy="70716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0833" y="3718838"/>
            <a:ext cx="1663979" cy="512460"/>
          </a:xfrm>
          <a:prstGeom prst="rect">
            <a:avLst/>
          </a:prstGeom>
        </p:spPr>
      </p:pic>
      <p:sp>
        <p:nvSpPr>
          <p:cNvPr id="13" name="Tekstvak 12"/>
          <p:cNvSpPr txBox="1"/>
          <p:nvPr/>
        </p:nvSpPr>
        <p:spPr>
          <a:xfrm>
            <a:off x="4786041" y="4302763"/>
            <a:ext cx="208743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Rutger Ploeg</a:t>
            </a:r>
          </a:p>
          <a:p>
            <a:r>
              <a:rPr lang="nl-NL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senior PI</a:t>
            </a:r>
          </a:p>
          <a:p>
            <a:r>
              <a:rPr lang="nl-NL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Maria </a:t>
            </a:r>
            <a:r>
              <a:rPr lang="nl-NL" sz="16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Kaisar</a:t>
            </a:r>
            <a:endParaRPr lang="nl-NL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nl-NL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PhD student</a:t>
            </a:r>
            <a:endParaRPr lang="nl-NL" sz="16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nl-NL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Benedikt </a:t>
            </a:r>
            <a:r>
              <a:rPr lang="nl-NL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Kessler</a:t>
            </a:r>
          </a:p>
          <a:p>
            <a:r>
              <a:rPr lang="nl-NL" sz="16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proteomics</a:t>
            </a:r>
            <a:r>
              <a:rPr lang="nl-NL" sz="16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specialist</a:t>
            </a:r>
          </a:p>
          <a:p>
            <a:r>
              <a:rPr lang="nl-NL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Honglei</a:t>
            </a:r>
            <a:r>
              <a:rPr lang="nl-NL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NL" sz="16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Huang</a:t>
            </a:r>
            <a:endParaRPr lang="nl-NL" sz="16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nl-NL" sz="1600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nl-NL" sz="1600" i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roteomics</a:t>
            </a:r>
            <a:r>
              <a:rPr lang="nl-NL" sz="1600" i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specialist</a:t>
            </a:r>
            <a:endParaRPr lang="nl-NL" sz="16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kstvak 27"/>
          <p:cNvSpPr txBox="1">
            <a:spLocks noChangeArrowheads="1"/>
          </p:cNvSpPr>
          <p:nvPr/>
        </p:nvSpPr>
        <p:spPr bwMode="auto">
          <a:xfrm>
            <a:off x="2345603" y="5591455"/>
            <a:ext cx="19415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sz="1600" b="1" dirty="0" smtClean="0">
                <a:solidFill>
                  <a:prstClr val="black"/>
                </a:solidFill>
              </a:rPr>
              <a:t>Bente Jespersen</a:t>
            </a:r>
            <a:endParaRPr lang="nl-NL" sz="1600" b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i="1" dirty="0">
                <a:solidFill>
                  <a:prstClr val="black"/>
                </a:solidFill>
              </a:rPr>
              <a:t>s</a:t>
            </a:r>
            <a:r>
              <a:rPr lang="nl-NL" sz="1600" i="1" dirty="0" smtClean="0">
                <a:solidFill>
                  <a:prstClr val="black"/>
                </a:solidFill>
              </a:rPr>
              <a:t>enior PI</a:t>
            </a:r>
            <a:endParaRPr lang="nl-NL" sz="1600" i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b="1" dirty="0" smtClean="0">
                <a:solidFill>
                  <a:prstClr val="black"/>
                </a:solidFill>
              </a:rPr>
              <a:t>Marco Eijken</a:t>
            </a:r>
            <a:endParaRPr lang="nl-NL" sz="1600" b="1" dirty="0">
              <a:solidFill>
                <a:prstClr val="black"/>
              </a:solidFill>
            </a:endParaRPr>
          </a:p>
          <a:p>
            <a:pPr eaLnBrk="1" hangingPunct="1"/>
            <a:r>
              <a:rPr lang="nl-NL" sz="1600" i="1" dirty="0">
                <a:solidFill>
                  <a:prstClr val="black"/>
                </a:solidFill>
              </a:rPr>
              <a:t>p</a:t>
            </a:r>
            <a:r>
              <a:rPr lang="nl-NL" sz="1600" i="1" dirty="0" smtClean="0">
                <a:solidFill>
                  <a:prstClr val="black"/>
                </a:solidFill>
              </a:rPr>
              <a:t>ostdoc researcher</a:t>
            </a:r>
            <a:endParaRPr lang="nl-NL" sz="1600" i="1" dirty="0">
              <a:solidFill>
                <a:prstClr val="black"/>
              </a:solidFill>
            </a:endParaRPr>
          </a:p>
        </p:txBody>
      </p:sp>
      <p:pic>
        <p:nvPicPr>
          <p:cNvPr id="1028" name="Picture 4" descr="https://study-eu.s3.amazonaws.com/uploads/university/aarhus-university--au--3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135" y="5202200"/>
            <a:ext cx="1611567" cy="338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04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jdelijke aanduiding voor tekst 1"/>
          <p:cNvSpPr>
            <a:spLocks noGrp="1"/>
          </p:cNvSpPr>
          <p:nvPr>
            <p:ph type="body" sz="quarter" idx="15"/>
          </p:nvPr>
        </p:nvSpPr>
        <p:spPr bwMode="auto">
          <a:xfrm>
            <a:off x="647700" y="4427538"/>
            <a:ext cx="7848600" cy="615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nl-NL" dirty="0" smtClean="0">
                <a:latin typeface="Arial" charset="0"/>
                <a:cs typeface="Geneva" charset="0"/>
              </a:rPr>
              <a:t>Bedankt voor uw aandacht!</a:t>
            </a:r>
            <a:endParaRPr lang="nl-NL" dirty="0">
              <a:latin typeface="Arial" charset="0"/>
              <a:cs typeface="Geneva" charset="0"/>
            </a:endParaRPr>
          </a:p>
        </p:txBody>
      </p:sp>
      <p:sp>
        <p:nvSpPr>
          <p:cNvPr id="33794" name="Tijdelijke aanduiding voor dianummer 2"/>
          <p:cNvSpPr>
            <a:spLocks noGrp="1"/>
          </p:cNvSpPr>
          <p:nvPr>
            <p:ph type="sldNum" sz="quarter" idx="16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076037-7502-F046-8949-7F4FE2381AA4}" type="slidenum">
              <a:rPr lang="nl-NL" sz="1100">
                <a:solidFill>
                  <a:srgbClr val="FFFFFF"/>
                </a:solidFill>
                <a:latin typeface="Verdana" charset="0"/>
                <a:cs typeface="Verdana" charset="0"/>
              </a:rPr>
              <a:pPr eaLnBrk="1" hangingPunct="1"/>
              <a:t>61</a:t>
            </a:fld>
            <a:endParaRPr lang="nl-NL" sz="1100">
              <a:solidFill>
                <a:srgbClr val="FFFFFF"/>
              </a:solidFill>
              <a:latin typeface="Verdana" charset="0"/>
              <a:cs typeface="Verdana" charset="0"/>
            </a:endParaRPr>
          </a:p>
        </p:txBody>
      </p:sp>
      <p:sp>
        <p:nvSpPr>
          <p:cNvPr id="33795" name="Tijdelijke aanduiding voor voettekst 3"/>
          <p:cNvSpPr>
            <a:spLocks noGrp="1"/>
          </p:cNvSpPr>
          <p:nvPr>
            <p:ph type="ftr" sz="quarter" idx="17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nl-NL" sz="1100">
              <a:solidFill>
                <a:srgbClr val="FFFFFF"/>
              </a:solidFill>
              <a:latin typeface="Verdan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56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>
                <a:ea typeface="ＭＳ Ｐゴシック" pitchFamily="34" charset="-128"/>
              </a:rPr>
              <a:t>Doodsoorzaak donoren</a:t>
            </a: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819308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5867400" y="6211888"/>
            <a:ext cx="2063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sz="1000">
                <a:solidFill>
                  <a:prstClr val="black"/>
                </a:solidFill>
              </a:rPr>
              <a:t>Moers et al. Transplantation 2009</a:t>
            </a:r>
            <a:endParaRPr lang="en-US" sz="1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31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 smtClean="0">
                <a:ea typeface="ＭＳ Ｐゴシック" pitchFamily="34" charset="-128"/>
              </a:rPr>
              <a:t>DGF naar donorleeftijd</a:t>
            </a: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12875"/>
            <a:ext cx="7345363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5867400" y="6211888"/>
            <a:ext cx="2063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sz="1000">
                <a:solidFill>
                  <a:prstClr val="black"/>
                </a:solidFill>
              </a:rPr>
              <a:t>Moers et al. Transplantation 2009</a:t>
            </a:r>
            <a:endParaRPr lang="en-US" sz="1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2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dirty="0" smtClean="0">
                <a:ea typeface="ＭＳ Ｐゴシック" pitchFamily="34" charset="-128"/>
              </a:rPr>
              <a:t>Transplantaatoverleving naar donorleeftijd</a:t>
            </a:r>
            <a:endParaRPr lang="en-US" dirty="0" smtClean="0">
              <a:ea typeface="ＭＳ Ｐゴシック" pitchFamily="34" charset="-128"/>
            </a:endParaRPr>
          </a:p>
        </p:txBody>
      </p:sp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491674"/>
            <a:ext cx="7345363" cy="467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5867400" y="6211888"/>
            <a:ext cx="20637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nl-NL" sz="1000">
                <a:solidFill>
                  <a:prstClr val="black"/>
                </a:solidFill>
              </a:rPr>
              <a:t>Moers et al. Transplantation 2009</a:t>
            </a:r>
            <a:endParaRPr lang="en-US" sz="10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1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TCpptENGblanco">
  <a:themeElements>
    <a:clrScheme name="GASTER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C6FA9"/>
      </a:accent1>
      <a:accent2>
        <a:srgbClr val="1A276D"/>
      </a:accent2>
      <a:accent3>
        <a:srgbClr val="2C1C65"/>
      </a:accent3>
      <a:accent4>
        <a:srgbClr val="A41528"/>
      </a:accent4>
      <a:accent5>
        <a:srgbClr val="C2004C"/>
      </a:accent5>
      <a:accent6>
        <a:srgbClr val="DF652C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GTCpptENGblanco">
  <a:themeElements>
    <a:clrScheme name="GASTERR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C6FA9"/>
      </a:accent1>
      <a:accent2>
        <a:srgbClr val="1A276D"/>
      </a:accent2>
      <a:accent3>
        <a:srgbClr val="2C1C65"/>
      </a:accent3>
      <a:accent4>
        <a:srgbClr val="A41528"/>
      </a:accent4>
      <a:accent5>
        <a:srgbClr val="C2004C"/>
      </a:accent5>
      <a:accent6>
        <a:srgbClr val="DF652C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7C68E4C4A0734BBECEB1C0A3AEFCAA" ma:contentTypeVersion="11" ma:contentTypeDescription="Een nieuw document maken." ma:contentTypeScope="" ma:versionID="bd105fcaa1adf00407a7815716346da0">
  <xsd:schema xmlns:xsd="http://www.w3.org/2001/XMLSchema" xmlns:xs="http://www.w3.org/2001/XMLSchema" xmlns:p="http://schemas.microsoft.com/office/2006/metadata/properties" xmlns:ns2="624302cb-c942-4baa-8473-2de60652eb40" targetNamespace="http://schemas.microsoft.com/office/2006/metadata/properties" ma:root="true" ma:fieldsID="e7871e9b7e366e16f248f3c4394316cb" ns2:_="">
    <xsd:import namespace="624302cb-c942-4baa-8473-2de60652eb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4302cb-c942-4baa-8473-2de60652eb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63CB40F-0238-4132-8EBE-A9B9DD8060F0}"/>
</file>

<file path=customXml/itemProps2.xml><?xml version="1.0" encoding="utf-8"?>
<ds:datastoreItem xmlns:ds="http://schemas.openxmlformats.org/officeDocument/2006/customXml" ds:itemID="{6FCA9AEE-957F-41B9-B222-C5612F27950C}"/>
</file>

<file path=customXml/itemProps3.xml><?xml version="1.0" encoding="utf-8"?>
<ds:datastoreItem xmlns:ds="http://schemas.openxmlformats.org/officeDocument/2006/customXml" ds:itemID="{7C8217BD-D2B7-423C-BFB8-57FADE783A3B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1412</Words>
  <Application>Microsoft Office PowerPoint</Application>
  <PresentationFormat>Diavoorstelling (4:3)</PresentationFormat>
  <Paragraphs>447</Paragraphs>
  <Slides>61</Slides>
  <Notes>9</Notes>
  <HiddenSlides>0</HiddenSlides>
  <MMClips>2</MMClips>
  <ScaleCrop>false</ScaleCrop>
  <HeadingPairs>
    <vt:vector size="4" baseType="variant">
      <vt:variant>
        <vt:lpstr>Thema</vt:lpstr>
      </vt:variant>
      <vt:variant>
        <vt:i4>5</vt:i4>
      </vt:variant>
      <vt:variant>
        <vt:lpstr>Diatitels</vt:lpstr>
      </vt:variant>
      <vt:variant>
        <vt:i4>61</vt:i4>
      </vt:variant>
    </vt:vector>
  </HeadingPairs>
  <TitlesOfParts>
    <vt:vector size="66" baseType="lpstr">
      <vt:lpstr>Office-thema</vt:lpstr>
      <vt:lpstr>GTCpptENGblanco</vt:lpstr>
      <vt:lpstr>1_Office-thema</vt:lpstr>
      <vt:lpstr>1_GTCpptENGblanco</vt:lpstr>
      <vt:lpstr>2_Office-thema</vt:lpstr>
      <vt:lpstr>Kwaliteit van donororganen beoordelen en verbeteren</vt:lpstr>
      <vt:lpstr>PowerPoint-presentatie</vt:lpstr>
      <vt:lpstr>Niertransplantatie</vt:lpstr>
      <vt:lpstr>Klinische orgaantransplantatie UMCG</vt:lpstr>
      <vt:lpstr>Donatie en transplantatie</vt:lpstr>
      <vt:lpstr>Toename donorleeftijd</vt:lpstr>
      <vt:lpstr>Doodsoorzaak donoren</vt:lpstr>
      <vt:lpstr>DGF naar donorleeftijd</vt:lpstr>
      <vt:lpstr>Transplantaatoverleving naar donorleeftijd</vt:lpstr>
      <vt:lpstr>Orgaandonatie</vt:lpstr>
      <vt:lpstr>DCD versus DBD</vt:lpstr>
      <vt:lpstr>Achtergrond</vt:lpstr>
      <vt:lpstr>DCD versus DBD</vt:lpstr>
      <vt:lpstr>Ischemie-reperfusieschade</vt:lpstr>
      <vt:lpstr>Marginale donoren</vt:lpstr>
      <vt:lpstr>Orgaanpreservatie</vt:lpstr>
      <vt:lpstr>Orgaanpreservatie</vt:lpstr>
      <vt:lpstr>Orgaanpreservatie</vt:lpstr>
      <vt:lpstr>Machineperfusie</vt:lpstr>
      <vt:lpstr>Machineperfusie</vt:lpstr>
      <vt:lpstr>Machineperfusie</vt:lpstr>
      <vt:lpstr>Machineperfusie</vt:lpstr>
      <vt:lpstr>Cold storage vs. machineperfusie</vt:lpstr>
      <vt:lpstr>Minder delayed graft function voor alle typen postmortale donornieren</vt:lpstr>
      <vt:lpstr>Transplantaatoverleving - overall</vt:lpstr>
      <vt:lpstr>Transplantaatoverleving – ECD</vt:lpstr>
      <vt:lpstr>Klinische machineperfusie UMCG</vt:lpstr>
      <vt:lpstr>Organ preservation and resuscitation unit </vt:lpstr>
      <vt:lpstr>Experimentele orgaanperfusie UMCG</vt:lpstr>
      <vt:lpstr>Experimentele orgaanperfusie UMCG</vt:lpstr>
      <vt:lpstr>Experimentele orgaanperfusie UMCG</vt:lpstr>
      <vt:lpstr>Het klinische probleem</vt:lpstr>
      <vt:lpstr>De dienstdoende</vt:lpstr>
      <vt:lpstr>PowerPoint-presentatie</vt:lpstr>
      <vt:lpstr>PowerPoint-presentatie</vt:lpstr>
      <vt:lpstr>PowerPoint-presentatie</vt:lpstr>
      <vt:lpstr>PowerPoint-presentatie</vt:lpstr>
      <vt:lpstr>Veelbelovende interventies</vt:lpstr>
      <vt:lpstr>Hypotherme MP als diagnosticum</vt:lpstr>
      <vt:lpstr>Hypotherme MP als diagnosticum</vt:lpstr>
      <vt:lpstr>Normotherme MP als diagnosticum</vt:lpstr>
      <vt:lpstr>PowerPoint-presentatie</vt:lpstr>
      <vt:lpstr>Normotherme MP als diagnosticum</vt:lpstr>
      <vt:lpstr>Normotherme MP als diagnosticum</vt:lpstr>
      <vt:lpstr>Veelbelovende interventies</vt:lpstr>
      <vt:lpstr>NMP als platform voor interventies</vt:lpstr>
      <vt:lpstr>NMP als platform voor interventies</vt:lpstr>
      <vt:lpstr>Methode - verkrijgen aMSCs</vt:lpstr>
      <vt:lpstr>Methode – kweken van aMSCs</vt:lpstr>
      <vt:lpstr>Methode – fluorescent labellen aMSCs</vt:lpstr>
      <vt:lpstr>Methode - NMP</vt:lpstr>
      <vt:lpstr>Methode - NMP</vt:lpstr>
      <vt:lpstr>Methode - NMP</vt:lpstr>
      <vt:lpstr>Methode - toedienen MSCs</vt:lpstr>
      <vt:lpstr>Microscopie</vt:lpstr>
      <vt:lpstr>Confocale fluorescentiemicroscopie</vt:lpstr>
      <vt:lpstr>PowerPoint-presentatie</vt:lpstr>
      <vt:lpstr>Conclusies</vt:lpstr>
      <vt:lpstr>Participatie</vt:lpstr>
      <vt:lpstr>Team</vt:lpstr>
      <vt:lpstr>PowerPoint-presentatie</vt:lpstr>
    </vt:vector>
  </TitlesOfParts>
  <Company>UMCG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a novel intervention to repair damaged donor kidneys prior to transplantation</dc:title>
  <dc:creator>Cyril Moers</dc:creator>
  <cp:lastModifiedBy>Moers</cp:lastModifiedBy>
  <cp:revision>111</cp:revision>
  <dcterms:created xsi:type="dcterms:W3CDTF">2015-06-11T20:29:53Z</dcterms:created>
  <dcterms:modified xsi:type="dcterms:W3CDTF">2017-10-13T07:51:24Z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0x010100417C68E4C4A0734BBECEB1C0A3AEFCAA</vt:lpwstr>
  </property>
</Properties>
</file>